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5" r:id="rId3"/>
  </p:sldMasterIdLst>
  <p:notesMasterIdLst>
    <p:notesMasterId r:id="rId15"/>
  </p:notesMasterIdLst>
  <p:sldIdLst>
    <p:sldId id="276" r:id="rId4"/>
    <p:sldId id="950" r:id="rId5"/>
    <p:sldId id="951" r:id="rId6"/>
    <p:sldId id="291" r:id="rId7"/>
    <p:sldId id="283" r:id="rId8"/>
    <p:sldId id="284" r:id="rId9"/>
    <p:sldId id="350" r:id="rId10"/>
    <p:sldId id="949" r:id="rId11"/>
    <p:sldId id="368" r:id="rId12"/>
    <p:sldId id="370" r:id="rId13"/>
    <p:sldId id="271" r:id="rId1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F3F001-0EFC-B0B1-6AB2-F78E4D695113}" name="Anita Eichhorn" initials="AE" userId="S::anita.eichhorn@kfv.at::c9134e6c-5a15-438e-ad36-9cb000b91ee8" providerId="AD"/>
  <p188:author id="{03CA785A-6FAD-2357-796B-7C2E0396E531}" name="Ernestine Mayer" initials="EM" userId="S::ernestine.mayer@kfv.at::38444748-4008-47ff-b6c4-fa5f10fd84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4410" autoAdjust="0"/>
  </p:normalViewPr>
  <p:slideViewPr>
    <p:cSldViewPr snapToGrid="0" showGuides="1">
      <p:cViewPr varScale="1">
        <p:scale>
          <a:sx n="95" d="100"/>
          <a:sy n="95" d="100"/>
        </p:scale>
        <p:origin x="1134" y="306"/>
      </p:cViewPr>
      <p:guideLst>
        <p:guide orient="horz" pos="2160"/>
        <p:guide pos="3840"/>
      </p:guideLst>
    </p:cSldViewPr>
  </p:slideViewPr>
  <p:outlineViewPr>
    <p:cViewPr>
      <p:scale>
        <a:sx n="33" d="100"/>
        <a:sy n="33" d="100"/>
      </p:scale>
      <p:origin x="0" y="0"/>
    </p:cViewPr>
  </p:outlineViewPr>
  <p:notesTextViewPr>
    <p:cViewPr>
      <p:scale>
        <a:sx n="3" d="2"/>
        <a:sy n="3" d="2"/>
      </p:scale>
      <p:origin x="-6" y="-1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327936-D983-48DD-82A4-C17C5E3B8196}" type="datetimeFigureOut">
              <a:rPr lang="de-DE" smtClean="0"/>
              <a:t>30.04.2026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5DB3D1-2EF7-4A2A-99A7-3705DCB1DE09}" type="slidenum">
              <a:rPr lang="de-DE" smtClean="0"/>
              <a:t>‹Nr.›</a:t>
            </a:fld>
            <a:endParaRPr lang="de-DE"/>
          </a:p>
        </p:txBody>
      </p:sp>
    </p:spTree>
    <p:extLst>
      <p:ext uri="{BB962C8B-B14F-4D97-AF65-F5344CB8AC3E}">
        <p14:creationId xmlns:p14="http://schemas.microsoft.com/office/powerpoint/2010/main" val="31691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B5DB3D1-2EF7-4A2A-99A7-3705DCB1DE09}" type="slidenum">
              <a:rPr lang="de-DE" smtClean="0"/>
              <a:t>1</a:t>
            </a:fld>
            <a:endParaRPr lang="de-DE"/>
          </a:p>
        </p:txBody>
      </p:sp>
    </p:spTree>
    <p:extLst>
      <p:ext uri="{BB962C8B-B14F-4D97-AF65-F5344CB8AC3E}">
        <p14:creationId xmlns:p14="http://schemas.microsoft.com/office/powerpoint/2010/main" val="153867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7" cy="5518698"/>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1FEA537-45D8-49C5-9BFB-383BD6416546}" type="slidenum">
              <a:rPr lang="de-DE" smtClean="0"/>
              <a:pPr/>
              <a:t>10</a:t>
            </a:fld>
            <a:endParaRPr lang="de-DE"/>
          </a:p>
        </p:txBody>
      </p:sp>
    </p:spTree>
    <p:extLst>
      <p:ext uri="{BB962C8B-B14F-4D97-AF65-F5344CB8AC3E}">
        <p14:creationId xmlns:p14="http://schemas.microsoft.com/office/powerpoint/2010/main" val="686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11</a:t>
            </a:fld>
            <a:endParaRPr lang="de-DE"/>
          </a:p>
        </p:txBody>
      </p:sp>
    </p:spTree>
    <p:extLst>
      <p:ext uri="{BB962C8B-B14F-4D97-AF65-F5344CB8AC3E}">
        <p14:creationId xmlns:p14="http://schemas.microsoft.com/office/powerpoint/2010/main" val="11700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90244-FF7A-3E5F-D415-6589C8FE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F7C2B3-9A37-1E48-41B2-61EFB05281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59CD53-2444-EDDA-C6E4-B8842821F35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3FAC335-3CA0-D54A-AFA4-2DFA9D02821B}"/>
              </a:ext>
            </a:extLst>
          </p:cNvPr>
          <p:cNvSpPr>
            <a:spLocks noGrp="1"/>
          </p:cNvSpPr>
          <p:nvPr>
            <p:ph type="sldNum" sz="quarter" idx="5"/>
          </p:nvPr>
        </p:nvSpPr>
        <p:spPr/>
        <p:txBody>
          <a:bodyPr/>
          <a:lstStyle/>
          <a:p>
            <a:fld id="{5B5DB3D1-2EF7-4A2A-99A7-3705DCB1DE09}" type="slidenum">
              <a:rPr lang="de-DE" smtClean="0"/>
              <a:t>2</a:t>
            </a:fld>
            <a:endParaRPr lang="de-DE" dirty="0"/>
          </a:p>
        </p:txBody>
      </p:sp>
    </p:spTree>
    <p:extLst>
      <p:ext uri="{BB962C8B-B14F-4D97-AF65-F5344CB8AC3E}">
        <p14:creationId xmlns:p14="http://schemas.microsoft.com/office/powerpoint/2010/main" val="162783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 Animation:</a:t>
            </a:r>
            <a:endParaRPr lang="de-DE" sz="1100" noProof="0" dirty="0"/>
          </a:p>
          <a:p>
            <a:r>
              <a:rPr lang="de-DE" sz="1100" noProof="0" dirty="0"/>
              <a:t>Jede Infrastruktur einzeln durchgehen </a:t>
            </a:r>
            <a:r>
              <a:rPr lang="de-DE" sz="1100" noProof="0" dirty="0">
                <a:sym typeface="Wingdings" panose="05000000000000000000" pitchFamily="2" charset="2"/>
              </a:rPr>
              <a:t> bei Klick werden die entsprechenden Symbole für Tretroller oder E-Scooter eingeblendet</a:t>
            </a:r>
            <a:endParaRPr lang="de-DE" sz="1100" noProof="0" dirty="0"/>
          </a:p>
        </p:txBody>
      </p:sp>
      <p:sp>
        <p:nvSpPr>
          <p:cNvPr id="4" name="Foliennummernplatzhalter 3"/>
          <p:cNvSpPr>
            <a:spLocks noGrp="1"/>
          </p:cNvSpPr>
          <p:nvPr>
            <p:ph type="sldNum" sz="quarter" idx="5"/>
          </p:nvPr>
        </p:nvSpPr>
        <p:spPr/>
        <p:txBody>
          <a:bodyPr/>
          <a:lstStyle/>
          <a:p>
            <a:fld id="{5B5DB3D1-2EF7-4A2A-99A7-3705DCB1DE09}" type="slidenum">
              <a:rPr lang="de-DE" smtClean="0"/>
              <a:t>3</a:t>
            </a:fld>
            <a:endParaRPr lang="de-DE" dirty="0"/>
          </a:p>
        </p:txBody>
      </p:sp>
    </p:spTree>
    <p:extLst>
      <p:ext uri="{BB962C8B-B14F-4D97-AF65-F5344CB8AC3E}">
        <p14:creationId xmlns:p14="http://schemas.microsoft.com/office/powerpoint/2010/main" val="263034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a:t>Ergänzende Informationen</a:t>
            </a:r>
          </a:p>
          <a:p>
            <a:pPr marL="285750" indent="-285750">
              <a:buFontTx/>
              <a:buChar char="-"/>
            </a:pPr>
            <a:r>
              <a:rPr lang="de-DE" sz="1100" dirty="0"/>
              <a:t>Die App ist kostenlos und für iOS und Android verfügbar. </a:t>
            </a:r>
          </a:p>
          <a:p>
            <a:pPr marL="285750" indent="-285750">
              <a:buFontTx/>
              <a:buChar char="-"/>
            </a:pPr>
            <a:r>
              <a:rPr lang="de-AT" sz="1100" dirty="0"/>
              <a:t>Die Inhalte der App bauen auf dem Lernheft für die freiwillige Radfahrprüfung auf. </a:t>
            </a:r>
          </a:p>
          <a:p>
            <a:endParaRPr lang="de-AT" sz="1600" dirty="0"/>
          </a:p>
        </p:txBody>
      </p:sp>
      <p:sp>
        <p:nvSpPr>
          <p:cNvPr id="4" name="Foliennummernplatzhalter 3"/>
          <p:cNvSpPr>
            <a:spLocks noGrp="1"/>
          </p:cNvSpPr>
          <p:nvPr>
            <p:ph type="sldNum" sz="quarter" idx="5"/>
          </p:nvPr>
        </p:nvSpPr>
        <p:spPr/>
        <p:txBody>
          <a:bodyPr/>
          <a:lstStyle/>
          <a:p>
            <a:fld id="{5B5DB3D1-2EF7-4A2A-99A7-3705DCB1DE09}" type="slidenum">
              <a:rPr lang="de-DE" smtClean="0"/>
              <a:t>4</a:t>
            </a:fld>
            <a:endParaRPr lang="de-DE"/>
          </a:p>
        </p:txBody>
      </p:sp>
    </p:spTree>
    <p:extLst>
      <p:ext uri="{BB962C8B-B14F-4D97-AF65-F5344CB8AC3E}">
        <p14:creationId xmlns:p14="http://schemas.microsoft.com/office/powerpoint/2010/main" val="262360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5DB3D1-2EF7-4A2A-99A7-3705DCB1DE09}" type="slidenum">
              <a:rPr lang="de-DE" smtClean="0"/>
              <a:t>5</a:t>
            </a:fld>
            <a:endParaRPr lang="de-DE"/>
          </a:p>
        </p:txBody>
      </p:sp>
    </p:spTree>
    <p:extLst>
      <p:ext uri="{BB962C8B-B14F-4D97-AF65-F5344CB8AC3E}">
        <p14:creationId xmlns:p14="http://schemas.microsoft.com/office/powerpoint/2010/main" val="136802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6</a:t>
            </a:fld>
            <a:endParaRPr lang="de-DE"/>
          </a:p>
        </p:txBody>
      </p:sp>
    </p:spTree>
    <p:extLst>
      <p:ext uri="{BB962C8B-B14F-4D97-AF65-F5344CB8AC3E}">
        <p14:creationId xmlns:p14="http://schemas.microsoft.com/office/powerpoint/2010/main" val="288659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8" cy="5518698"/>
          </a:xfrm>
        </p:spPr>
        <p:txBody>
          <a:bodyPr>
            <a:normAutofit/>
          </a:bodyPr>
          <a:lstStyle/>
          <a:p>
            <a:pPr>
              <a:lnSpc>
                <a:spcPct val="107000"/>
              </a:lnSpc>
              <a:spcAft>
                <a:spcPts val="800"/>
              </a:spcAft>
            </a:pPr>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Zusatzerklärungen:</a:t>
            </a:r>
          </a:p>
          <a:p>
            <a:pPr>
              <a:lnSpc>
                <a:spcPct val="107000"/>
              </a:lnSpc>
              <a:spcAft>
                <a:spcPts val="800"/>
              </a:spcAft>
            </a:pPr>
            <a:r>
              <a:rPr lang="de-DE" sz="1100" b="0" kern="1200" dirty="0">
                <a:solidFill>
                  <a:srgbClr val="5F467F"/>
                </a:solidFill>
                <a:effectLst/>
                <a:latin typeface="Arial" panose="020B0604020202020204" pitchFamily="34" charset="0"/>
                <a:ea typeface="Calibri" panose="020F0502020204030204" pitchFamily="34" charset="0"/>
                <a:cs typeface="Arial" panose="020B0604020202020204" pitchFamily="34" charset="0"/>
              </a:rPr>
              <a:t>Die Kinder können hier selbst überlegen, was beim E-Scooterfahren gefährlich sein oder wo es gefährlich werden könnte. Diese Kommentare können auf der Tafel mitnotiert werden.</a:t>
            </a:r>
          </a:p>
          <a:p>
            <a:pPr>
              <a:lnSpc>
                <a:spcPct val="107000"/>
              </a:lnSpc>
              <a:spcAft>
                <a:spcPts val="800"/>
              </a:spcAft>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rPr>
              <a:t>Folgende Unfallgefahren – wenn diese nicht genannt werden – ergänzen:</a:t>
            </a:r>
          </a:p>
          <a:p>
            <a:pPr marL="628650" lvl="1" indent="-171450">
              <a:buFont typeface="Arial" panose="020B0604020202020204" pitchFamily="34" charset="0"/>
              <a:buChar char="•"/>
            </a:pPr>
            <a:r>
              <a:rPr lang="de-AT" sz="1100" dirty="0"/>
              <a:t>Zu zweit auf dem E-Scooter fahren </a:t>
            </a:r>
            <a:r>
              <a:rPr lang="de-AT" sz="1100" dirty="0">
                <a:sym typeface="Wingdings" panose="05000000000000000000" pitchFamily="2" charset="2"/>
              </a:rPr>
              <a:t> Gleichgewichtsprobleme, anderes Fahrgefühl, …</a:t>
            </a:r>
            <a:endParaRPr lang="de-AT" sz="1100" dirty="0"/>
          </a:p>
          <a:p>
            <a:pPr marL="628650" lvl="1" indent="-171450">
              <a:buFont typeface="Arial" panose="020B0604020202020204" pitchFamily="34" charset="0"/>
              <a:buChar char="•"/>
            </a:pPr>
            <a:r>
              <a:rPr lang="de-AT" sz="1100" dirty="0"/>
              <a:t>Ablenkung: z.B. Handy beim Fahren benutzen, E-Scooter zum Spielen im Straßenverkehr verwenden </a:t>
            </a:r>
          </a:p>
          <a:p>
            <a:pPr marL="628650" lvl="1" indent="-171450">
              <a:buFont typeface="Arial" panose="020B0604020202020204" pitchFamily="34" charset="0"/>
              <a:buChar char="•"/>
            </a:pPr>
            <a:r>
              <a:rPr lang="de-AT" sz="1100" dirty="0"/>
              <a:t>Bodenbeschaffenheit (Kies, Laub, Nässe, Schiene) </a:t>
            </a:r>
            <a:r>
              <a:rPr lang="de-AT" sz="1100" dirty="0">
                <a:sym typeface="Wingdings" panose="05000000000000000000" pitchFamily="2" charset="2"/>
              </a:rPr>
              <a:t> Rutsch- und Sturzgefahr</a:t>
            </a:r>
            <a:endParaRPr lang="de-AT" sz="1100" dirty="0"/>
          </a:p>
          <a:p>
            <a:pPr marL="628650" lvl="1" indent="-171450">
              <a:buFont typeface="Arial" panose="020B0604020202020204" pitchFamily="34" charset="0"/>
              <a:buChar char="•"/>
            </a:pPr>
            <a:r>
              <a:rPr lang="de-AT" sz="1100" dirty="0"/>
              <a:t>Gehsteigkanten </a:t>
            </a:r>
            <a:r>
              <a:rPr lang="de-AT" sz="1100" dirty="0">
                <a:sym typeface="Wingdings" panose="05000000000000000000" pitchFamily="2" charset="2"/>
              </a:rPr>
              <a:t> Gefahr hängen zu bleiben aufgrund der kleinen Räder höher als beim Fahrrad</a:t>
            </a:r>
            <a:endParaRPr lang="de-AT" sz="1100" dirty="0"/>
          </a:p>
          <a:p>
            <a:pPr marL="628650" lvl="1" indent="-171450">
              <a:buFont typeface="Arial" panose="020B0604020202020204" pitchFamily="34" charset="0"/>
              <a:buChar char="•"/>
            </a:pPr>
            <a:r>
              <a:rPr lang="de-DE" sz="1100" dirty="0">
                <a:sym typeface="Wingdings" panose="05000000000000000000" pitchFamily="2" charset="2"/>
              </a:rPr>
              <a:t>Kleine Räder  das Fahrverhalten z.B. in der Kurve ist aufgrund der kleinen Räder und des niedrigeren Schwerpunktes anders als beim Fahrrad.</a:t>
            </a:r>
          </a:p>
          <a:p>
            <a:pPr marL="628650" lvl="1" indent="-171450">
              <a:buFont typeface="Arial" panose="020B0604020202020204" pitchFamily="34" charset="0"/>
              <a:buChar char="•"/>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Kreuzungen  andere Verkehrsteilnehmende nehmen E-Scooterfahrende oft sehr spät war!</a:t>
            </a:r>
            <a:endPar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B1FEA537-45D8-49C5-9BFB-383BD6416546}" type="slidenum">
              <a:rPr lang="de-DE" smtClean="0"/>
              <a:pPr/>
              <a:t>7</a:t>
            </a:fld>
            <a:endParaRPr lang="de-DE"/>
          </a:p>
        </p:txBody>
      </p:sp>
    </p:spTree>
    <p:extLst>
      <p:ext uri="{BB962C8B-B14F-4D97-AF65-F5344CB8AC3E}">
        <p14:creationId xmlns:p14="http://schemas.microsoft.com/office/powerpoint/2010/main" val="162245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5FD35-C845-DE6E-2954-881F507B3D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5E95E4-D8F9-4193-4E1E-7B8F88366C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F5749D-C986-9014-F657-E2DE489B5152}"/>
              </a:ext>
            </a:extLst>
          </p:cNvPr>
          <p:cNvSpPr>
            <a:spLocks noGrp="1"/>
          </p:cNvSpPr>
          <p:nvPr>
            <p:ph type="body" idx="1"/>
          </p:nvPr>
        </p:nvSpPr>
        <p:spPr/>
        <p:txBody>
          <a:bodyPr/>
          <a:lstStyle/>
          <a:p>
            <a:r>
              <a:rPr lang="de-AT" sz="1100" b="1" dirty="0">
                <a:latin typeface="+mj-lt"/>
              </a:rPr>
              <a:t>Ergänzende Informationen:</a:t>
            </a:r>
            <a:r>
              <a:rPr lang="de-AT" sz="1100" dirty="0">
                <a:latin typeface="+mj-lt"/>
              </a:rPr>
              <a:t> </a:t>
            </a:r>
          </a:p>
          <a:p>
            <a:endParaRPr lang="de-AT" sz="1100" b="1" dirty="0">
              <a:latin typeface="+mj-lt"/>
            </a:endParaRPr>
          </a:p>
          <a:p>
            <a:pPr marL="228600" indent="-228600">
              <a:buAutoNum type="arabicParenR"/>
            </a:pPr>
            <a:r>
              <a:rPr lang="de-AT" sz="1100" b="1" dirty="0">
                <a:latin typeface="+mj-lt"/>
              </a:rPr>
              <a:t>Gehsteigfahrten</a:t>
            </a:r>
            <a:r>
              <a:rPr lang="de-AT" sz="1100" dirty="0">
                <a:latin typeface="+mj-lt"/>
              </a:rPr>
              <a:t>: </a:t>
            </a:r>
          </a:p>
          <a:p>
            <a:pPr marL="171450" indent="-171450">
              <a:buFontTx/>
              <a:buChar char="-"/>
            </a:pPr>
            <a:r>
              <a:rPr lang="de-AT" sz="1100" dirty="0">
                <a:latin typeface="+mj-lt"/>
              </a:rPr>
              <a:t>verboten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100" dirty="0">
                <a:latin typeface="+mj-lt"/>
              </a:rPr>
              <a:t>Geschwindigkeitsunterschied zw. </a:t>
            </a:r>
            <a:r>
              <a:rPr lang="de-AT" sz="1100" dirty="0" err="1">
                <a:latin typeface="+mj-lt"/>
              </a:rPr>
              <a:t>Zufußgehenden</a:t>
            </a:r>
            <a:r>
              <a:rPr lang="de-AT" sz="1100" dirty="0">
                <a:latin typeface="+mj-lt"/>
              </a:rPr>
              <a:t> und E-Scooter-Fahrenden zu hoch für die gemeinsame Benutzung des Gehsteigs</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auf dem Gehsteig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a:t>
            </a:r>
          </a:p>
          <a:p>
            <a:pPr marL="171450" indent="-171450">
              <a:buFontTx/>
              <a:buChar char="-"/>
            </a:pPr>
            <a:r>
              <a:rPr lang="de-AT" sz="1100" dirty="0">
                <a:latin typeface="+mj-lt"/>
                <a:sym typeface="Wingdings" panose="05000000000000000000" pitchFamily="2" charset="2"/>
              </a:rPr>
              <a:t>Wichtig: fahre immer auf der Radinfrastruktur bzw. wenn nicht vorhanden auf der Fahrbahn</a:t>
            </a:r>
          </a:p>
          <a:p>
            <a:pPr marL="171450" indent="-171450">
              <a:buFontTx/>
              <a:buChar char="-"/>
            </a:pPr>
            <a:endParaRPr lang="de-AT" sz="1100" dirty="0">
              <a:latin typeface="+mj-lt"/>
              <a:sym typeface="Wingdings" panose="05000000000000000000" pitchFamily="2" charset="2"/>
            </a:endParaRPr>
          </a:p>
          <a:p>
            <a:pPr marL="0" indent="0">
              <a:buFontTx/>
              <a:buNone/>
            </a:pPr>
            <a:r>
              <a:rPr lang="de-DE" sz="1100" b="1" dirty="0">
                <a:latin typeface="+mj-lt"/>
              </a:rPr>
              <a:t>2) Nicht blinken</a:t>
            </a:r>
            <a:r>
              <a:rPr lang="de-DE" sz="1100" dirty="0">
                <a:latin typeface="+mj-lt"/>
              </a:rPr>
              <a:t>: </a:t>
            </a:r>
          </a:p>
          <a:p>
            <a:pPr marL="171450" indent="-171450">
              <a:buFontTx/>
              <a:buChar char="-"/>
            </a:pPr>
            <a:r>
              <a:rPr lang="de-DE" sz="1100" dirty="0">
                <a:latin typeface="+mj-lt"/>
              </a:rPr>
              <a:t>Die Änderung der Fahrtrichtung oder der Wechsel des Fahrstreifens müssen mit dem Blinker angezeigt werden. Wenn der Blinker nicht vorhanden ist (Achtung: ab 01.05.2026 ist der Blinker bei E-Scootern verpflichtend) oder nicht funktioniert, dann muss man ein deutlich erkennbares Handzeichen geben.</a:t>
            </a:r>
          </a:p>
          <a:p>
            <a:pPr marL="171450" indent="-171450">
              <a:buFontTx/>
              <a:buChar char="-"/>
            </a:pPr>
            <a:r>
              <a:rPr lang="de-DE" sz="1100" dirty="0">
                <a:latin typeface="+mj-lt"/>
              </a:rPr>
              <a:t>Wenn du nicht blinkst, wissen andere Verkehrsteilnehmende nicht, dass du abbiegen oder den Fahrstreifen wechseln möchtest und können daher nicht entsprechend reagieren (z.B. ihre Geschwindigkeit reduzieren, anhalten) </a:t>
            </a:r>
            <a:r>
              <a:rPr lang="de-DE" sz="1100" dirty="0">
                <a:latin typeface="+mj-lt"/>
                <a:sym typeface="Wingdings" panose="05000000000000000000" pitchFamily="2" charset="2"/>
              </a:rPr>
              <a:t> gefährliche Situationen und Unfälle können entstehen.</a:t>
            </a:r>
          </a:p>
          <a:p>
            <a:pPr marL="171450" indent="-171450">
              <a:buFontTx/>
              <a:buChar char="-"/>
            </a:pPr>
            <a:r>
              <a:rPr lang="de-DE" sz="1100" dirty="0">
                <a:latin typeface="+mj-lt"/>
                <a:sym typeface="Wingdings" panose="05000000000000000000" pitchFamily="2" charset="2"/>
              </a:rPr>
              <a:t>Tipp: </a:t>
            </a:r>
            <a:r>
              <a:rPr lang="de-DE" sz="1100" kern="1200" dirty="0">
                <a:solidFill>
                  <a:schemeClr val="tx1"/>
                </a:solidFill>
                <a:effectLst/>
                <a:latin typeface="+mj-lt"/>
                <a:ea typeface="+mn-ea"/>
                <a:cs typeface="+mn-cs"/>
              </a:rPr>
              <a:t>Übe das Blinken (Handzeichen geben für den Fall, dass der Blinker nicht funktioniert) zuerst abseits des Straßenverkehrs.</a:t>
            </a:r>
          </a:p>
          <a:p>
            <a:pPr marL="0" indent="0">
              <a:buFontTx/>
              <a:buNone/>
            </a:pPr>
            <a:endParaRPr lang="de-DE" sz="1100" b="1" kern="1200" dirty="0">
              <a:solidFill>
                <a:schemeClr val="tx1"/>
              </a:solidFill>
              <a:effectLst/>
              <a:latin typeface="+mj-lt"/>
              <a:ea typeface="+mn-ea"/>
              <a:cs typeface="+mn-cs"/>
              <a:sym typeface="Wingdings" panose="05000000000000000000" pitchFamily="2" charset="2"/>
            </a:endParaRPr>
          </a:p>
          <a:p>
            <a:pPr marL="0" indent="0">
              <a:buFontTx/>
              <a:buNone/>
            </a:pPr>
            <a:r>
              <a:rPr lang="de-DE" sz="1100" b="1" dirty="0">
                <a:latin typeface="+mj-lt"/>
                <a:sym typeface="Wingdings" panose="05000000000000000000" pitchFamily="2" charset="2"/>
              </a:rPr>
              <a:t>3) Bei Rot über die Ampel: </a:t>
            </a:r>
          </a:p>
          <a:p>
            <a:pPr marL="171450" indent="-171450">
              <a:buFontTx/>
              <a:buChar char="-"/>
            </a:pPr>
            <a:r>
              <a:rPr lang="de-DE" sz="1100" dirty="0">
                <a:latin typeface="+mj-lt"/>
                <a:sym typeface="Wingdings" panose="05000000000000000000" pitchFamily="2" charset="2"/>
              </a:rPr>
              <a:t>Rotlicht bedeutet im Straßenverkehr immer, dass du stehen bleiben musst – auch bei wenig/keinem Verkehr!</a:t>
            </a: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4) Zu 2. Fahren:</a:t>
            </a:r>
          </a:p>
          <a:p>
            <a:pPr marL="171450" indent="-171450">
              <a:buFontTx/>
              <a:buChar char="-"/>
            </a:pPr>
            <a:r>
              <a:rPr lang="de-AT" sz="1100" b="0" dirty="0">
                <a:latin typeface="+mj-lt"/>
              </a:rPr>
              <a:t>verboten</a:t>
            </a:r>
          </a:p>
          <a:p>
            <a:pPr marL="171450" indent="-171450">
              <a:buFontTx/>
              <a:buChar char="-"/>
            </a:pPr>
            <a:r>
              <a:rPr lang="de-AT" sz="1100" b="0" dirty="0">
                <a:latin typeface="+mj-lt"/>
              </a:rPr>
              <a:t>der E-Scooter selbst / die </a:t>
            </a:r>
            <a:r>
              <a:rPr lang="de-DE" sz="1100" kern="1200" dirty="0">
                <a:solidFill>
                  <a:schemeClr val="tx1"/>
                </a:solidFill>
                <a:effectLst/>
                <a:latin typeface="+mj-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j-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j-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j-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0" indent="0">
              <a:buFontTx/>
              <a:buNone/>
            </a:pP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5) Fahren in Fußgängerzonen </a:t>
            </a:r>
            <a:r>
              <a:rPr lang="de-DE" sz="1100" dirty="0">
                <a:latin typeface="+mj-lt"/>
              </a:rPr>
              <a:t>(trotz Fahrverbot): </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in der Fußgängerzone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 wenig Platz</a:t>
            </a:r>
          </a:p>
          <a:p>
            <a:pPr marL="171450" indent="-171450">
              <a:buFontTx/>
              <a:buChar char="-"/>
            </a:pPr>
            <a:r>
              <a:rPr lang="de-AT" sz="1100" dirty="0">
                <a:latin typeface="+mj-lt"/>
              </a:rPr>
              <a:t>Wichtig: Fahre in einer Fußgängerzone nur, wenn das Radfahren erlaubt ist. Ansonsten musst du den E-Scooter in der Fußgängerzone schieben.</a:t>
            </a:r>
          </a:p>
          <a:p>
            <a:pPr marL="171450" indent="-171450">
              <a:buFontTx/>
              <a:buChar char="-"/>
            </a:pPr>
            <a:endParaRPr lang="de-DE" sz="1100" dirty="0">
              <a:latin typeface="+mj-lt"/>
            </a:endParaRPr>
          </a:p>
          <a:p>
            <a:pPr marL="0" indent="0">
              <a:buFontTx/>
              <a:buNone/>
            </a:pPr>
            <a:r>
              <a:rPr lang="de-DE" sz="1100" b="1" dirty="0">
                <a:latin typeface="+mj-lt"/>
                <a:sym typeface="Wingdings" panose="05000000000000000000" pitchFamily="2" charset="2"/>
              </a:rPr>
              <a:t>6) Nichtbeachten von Geschwindigkeitslimits unter 25 km/h</a:t>
            </a:r>
            <a:r>
              <a:rPr lang="de-DE" sz="1100" dirty="0">
                <a:latin typeface="+mj-lt"/>
                <a:sym typeface="Wingdings" panose="05000000000000000000" pitchFamily="2" charset="2"/>
              </a:rPr>
              <a:t>: </a:t>
            </a:r>
          </a:p>
          <a:p>
            <a:pPr marL="171450" indent="-171450">
              <a:buFontTx/>
              <a:buChar char="-"/>
            </a:pPr>
            <a:r>
              <a:rPr lang="de-DE" sz="1100" dirty="0">
                <a:latin typeface="+mj-lt"/>
                <a:sym typeface="Wingdings" panose="05000000000000000000" pitchFamily="2" charset="2"/>
              </a:rPr>
              <a:t>es gibt auch Bereiche, in denen du mit deinem E-Scooter langsamer als 25 km/h fahren musst </a:t>
            </a:r>
          </a:p>
          <a:p>
            <a:pPr marL="171450" indent="-171450">
              <a:buFontTx/>
              <a:buChar char="-"/>
            </a:pPr>
            <a:r>
              <a:rPr lang="de-DE" sz="1100" dirty="0">
                <a:latin typeface="+mj-lt"/>
                <a:sym typeface="Wingdings" panose="05000000000000000000" pitchFamily="2" charset="2"/>
              </a:rPr>
              <a:t>Beispiele: </a:t>
            </a:r>
          </a:p>
          <a:p>
            <a:pPr marL="628650" lvl="1" indent="-171450">
              <a:buFontTx/>
              <a:buChar char="-"/>
            </a:pPr>
            <a:r>
              <a:rPr lang="de-DE" sz="1100" dirty="0">
                <a:latin typeface="+mj-lt"/>
                <a:sym typeface="Wingdings" panose="05000000000000000000" pitchFamily="2" charset="2"/>
              </a:rPr>
              <a:t>in einer Begegnungszone, wenn max. 20 km/h erlaubt sind</a:t>
            </a:r>
          </a:p>
          <a:p>
            <a:pPr marL="628650" lvl="1" indent="-171450">
              <a:buFontTx/>
              <a:buChar char="-"/>
            </a:pPr>
            <a:r>
              <a:rPr lang="de-DE" sz="1100" dirty="0">
                <a:latin typeface="+mj-lt"/>
                <a:sym typeface="Wingdings" panose="05000000000000000000" pitchFamily="2" charset="2"/>
              </a:rPr>
              <a:t>in Fußgängerzonen, in denen Radfahren erlaubt ist, darfst du nur mit Schrittgeschwindigkeit unterwegs sein</a:t>
            </a:r>
          </a:p>
          <a:p>
            <a:pPr marL="628650" lvl="1" indent="-171450">
              <a:buFontTx/>
              <a:buChar char="-"/>
            </a:pPr>
            <a:r>
              <a:rPr lang="de-DE" sz="1100" dirty="0">
                <a:latin typeface="+mj-lt"/>
                <a:sym typeface="Wingdings" panose="05000000000000000000" pitchFamily="2" charset="2"/>
              </a:rPr>
              <a:t>an ungeregelte Radfahrerüberfahrten darfst du dich nur mit max. 10 km/h annähern (Ausnahme seit der 33. StVO-Novelle nur bei Nachfrage erwähnen) – warum: die </a:t>
            </a:r>
            <a:r>
              <a:rPr lang="de-DE" sz="1100" kern="1200" dirty="0">
                <a:solidFill>
                  <a:schemeClr val="tx1"/>
                </a:solidFill>
                <a:effectLst/>
                <a:latin typeface="+mj-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latin typeface="+mj-lt"/>
              <a:sym typeface="Wingdings" panose="05000000000000000000" pitchFamily="2" charset="2"/>
            </a:endParaRPr>
          </a:p>
          <a:p>
            <a:pPr marL="171450" lvl="0" indent="-171450">
              <a:buFontTx/>
              <a:buChar char="-"/>
            </a:pPr>
            <a:r>
              <a:rPr lang="de-DE" sz="1100" dirty="0">
                <a:latin typeface="+mj-lt"/>
                <a:sym typeface="Wingdings" panose="05000000000000000000" pitchFamily="2" charset="2"/>
              </a:rPr>
              <a:t>Wichtig: Halte dich zu deiner eigenen Sicherheit und zur Vermeidung von Konflikten und Unfällen mit anderen Verkehrsteilnehmenden immer an das geltende Geschwindigkeitslimit</a:t>
            </a:r>
          </a:p>
          <a:p>
            <a:pPr marL="0" lvl="0" indent="0">
              <a:buFontTx/>
              <a:buNone/>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7) Falsch geparkte E-Scooter: </a:t>
            </a:r>
          </a:p>
          <a:p>
            <a:pPr marL="171450" indent="-171450">
              <a:buFontTx/>
              <a:buChar char="-"/>
            </a:pPr>
            <a:r>
              <a:rPr lang="de-DE" sz="1100" dirty="0">
                <a:latin typeface="+mj-lt"/>
                <a:sym typeface="Wingdings" panose="05000000000000000000" pitchFamily="2" charset="2"/>
              </a:rPr>
              <a:t>E-Scooter sind für andere Verkehrsteilnehmende, v.a. mobilitätseingeschränkte oder seheingeschränkte Personen, ein Hindernis und eine Stolperfalle </a:t>
            </a:r>
          </a:p>
          <a:p>
            <a:pPr marL="171450" indent="-171450">
              <a:buFontTx/>
              <a:buChar char="-"/>
            </a:pPr>
            <a:r>
              <a:rPr lang="de-DE" sz="1100" dirty="0">
                <a:latin typeface="+mj-lt"/>
                <a:sym typeface="Wingdings" panose="05000000000000000000" pitchFamily="2" charset="2"/>
              </a:rPr>
              <a:t>E-Scooter darfst du nur dann am Gehsteig abstellen, wenn dieser mind. 2,5m breit ist (Achtung: Wien: 4m)</a:t>
            </a:r>
          </a:p>
          <a:p>
            <a:pPr marL="171450" indent="-171450">
              <a:buFontTx/>
              <a:buChar char="-"/>
            </a:pPr>
            <a:r>
              <a:rPr lang="de-DE" sz="1100" dirty="0">
                <a:latin typeface="+mj-lt"/>
                <a:sym typeface="Wingdings" panose="05000000000000000000" pitchFamily="2" charset="2"/>
              </a:rPr>
              <a:t>Wichtig: am besten ist es, du parkst den E-Scooter auf eigens ausgewiesenen Flächen (E-Scooter-Abstellplätzen), bei bestehenden Radabstellanlagen oder in der </a:t>
            </a:r>
            <a:r>
              <a:rPr lang="de-DE" sz="1100" dirty="0" err="1">
                <a:latin typeface="+mj-lt"/>
                <a:sym typeface="Wingdings" panose="05000000000000000000" pitchFamily="2" charset="2"/>
              </a:rPr>
              <a:t>Parkspur</a:t>
            </a: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8) Ohne Licht bei Dunkelheit bzw. schlechter Sicht:</a:t>
            </a:r>
          </a:p>
          <a:p>
            <a:pPr marL="171450" indent="-171450">
              <a:buFontTx/>
              <a:buChar char="-"/>
            </a:pPr>
            <a:r>
              <a:rPr lang="de-DE" sz="1100" kern="1200" dirty="0">
                <a:solidFill>
                  <a:schemeClr val="tx1"/>
                </a:solidFill>
                <a:effectLst/>
                <a:latin typeface="+mj-lt"/>
                <a:ea typeface="+mn-ea"/>
                <a:cs typeface="+mn-cs"/>
              </a:rPr>
              <a:t>Erhöhte Unfallgefahr</a:t>
            </a:r>
          </a:p>
          <a:p>
            <a:pPr marL="171450" indent="-171450">
              <a:buFontTx/>
              <a:buChar char="-"/>
            </a:pPr>
            <a:r>
              <a:rPr lang="de-DE" sz="1100" kern="1200" dirty="0">
                <a:solidFill>
                  <a:schemeClr val="tx1"/>
                </a:solidFill>
                <a:effectLst/>
                <a:latin typeface="+mj-lt"/>
                <a:ea typeface="+mn-ea"/>
                <a:cs typeface="+mn-cs"/>
              </a:rPr>
              <a:t>Beispiele: du selbst kannst bei schlechter Sicht mögliche Gefahren (z.B. Bodenunebenheiten) schlechter erkennen; andere Verkehrsteilnehmende können dich nur schlecht bzw. erst sehr spät erkennen</a:t>
            </a:r>
          </a:p>
          <a:p>
            <a:pPr marL="0" indent="0">
              <a:buFontTx/>
              <a:buNone/>
            </a:pPr>
            <a:endParaRPr lang="de-DE" sz="1100" b="0" dirty="0">
              <a:latin typeface="+mj-lt"/>
            </a:endParaRPr>
          </a:p>
          <a:p>
            <a:pPr marL="0" indent="0">
              <a:buFontTx/>
              <a:buNone/>
            </a:pPr>
            <a:endParaRPr lang="de-DE" dirty="0"/>
          </a:p>
        </p:txBody>
      </p:sp>
      <p:sp>
        <p:nvSpPr>
          <p:cNvPr id="4" name="Foliennummernplatzhalter 3">
            <a:extLst>
              <a:ext uri="{FF2B5EF4-FFF2-40B4-BE49-F238E27FC236}">
                <a16:creationId xmlns:a16="http://schemas.microsoft.com/office/drawing/2014/main" id="{6504145E-7489-85E7-C90E-995BDAD06474}"/>
              </a:ext>
            </a:extLst>
          </p:cNvPr>
          <p:cNvSpPr>
            <a:spLocks noGrp="1"/>
          </p:cNvSpPr>
          <p:nvPr>
            <p:ph type="sldNum" sz="quarter" idx="5"/>
          </p:nvPr>
        </p:nvSpPr>
        <p:spPr/>
        <p:txBody>
          <a:bodyPr/>
          <a:lstStyle/>
          <a:p>
            <a:fld id="{5B5DB3D1-2EF7-4A2A-99A7-3705DCB1DE09}" type="slidenum">
              <a:rPr lang="de-DE" smtClean="0"/>
              <a:t>8</a:t>
            </a:fld>
            <a:endParaRPr lang="de-DE"/>
          </a:p>
        </p:txBody>
      </p:sp>
    </p:spTree>
    <p:extLst>
      <p:ext uri="{BB962C8B-B14F-4D97-AF65-F5344CB8AC3E}">
        <p14:creationId xmlns:p14="http://schemas.microsoft.com/office/powerpoint/2010/main" val="142453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100" b="1" dirty="0"/>
              <a:t>Ergänzende Informationen</a:t>
            </a:r>
          </a:p>
          <a:p>
            <a:endParaRPr lang="de-AT" sz="1100" b="1" dirty="0"/>
          </a:p>
          <a:p>
            <a:pPr marL="228600" indent="-228600">
              <a:buAutoNum type="arabicParenR"/>
            </a:pPr>
            <a:r>
              <a:rPr lang="de-AT" sz="1100" b="1" dirty="0"/>
              <a:t>Zu zweit fahren: </a:t>
            </a:r>
          </a:p>
          <a:p>
            <a:pPr marL="171450" indent="-171450">
              <a:buFontTx/>
              <a:buChar char="-"/>
            </a:pPr>
            <a:r>
              <a:rPr lang="de-AT" sz="1100" b="0" dirty="0"/>
              <a:t>der E-Scooter selbst / die </a:t>
            </a:r>
            <a:r>
              <a:rPr lang="de-DE" sz="1100" kern="1200" dirty="0">
                <a:solidFill>
                  <a:schemeClr val="tx1"/>
                </a:solidFill>
                <a:effectLst/>
                <a:latin typeface="+mn-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n-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n-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n-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2) Ablenkung:</a:t>
            </a:r>
          </a:p>
          <a:p>
            <a:pPr marL="171450" indent="-171450">
              <a:buFontTx/>
              <a:buChar char="-"/>
            </a:pPr>
            <a:r>
              <a:rPr lang="de-DE" sz="1100" kern="1200" dirty="0">
                <a:solidFill>
                  <a:schemeClr val="tx1"/>
                </a:solidFill>
                <a:effectLst/>
                <a:latin typeface="+mn-lt"/>
                <a:ea typeface="+mn-ea"/>
                <a:cs typeface="+mn-cs"/>
              </a:rPr>
              <a:t>Wenn du abgelenkt bist, kannst du mögliche Gefahren nicht oder erst verspätet erkennen – es vergeht mehr Zeit, bis du reagierst – das kann im schlimmsten Fall zu einem Unfall führen</a:t>
            </a:r>
          </a:p>
          <a:p>
            <a:pPr marL="171450" indent="-171450">
              <a:buFontTx/>
              <a:buChar char="-"/>
            </a:pPr>
            <a:r>
              <a:rPr lang="de-DE" sz="1100" kern="1200" dirty="0">
                <a:solidFill>
                  <a:schemeClr val="tx1"/>
                </a:solidFill>
                <a:effectLst/>
                <a:latin typeface="+mn-lt"/>
                <a:ea typeface="+mn-ea"/>
                <a:cs typeface="+mn-cs"/>
              </a:rPr>
              <a:t>Wichtig: der E-Scooter ist ein Fortbewegungsmittel, spiele damit nicht im Straßenverkehr</a:t>
            </a: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3) Bodenbeschaffenheit/Bodenunebenheit:</a:t>
            </a:r>
          </a:p>
          <a:p>
            <a:pPr marL="171450" indent="-171450">
              <a:buFontTx/>
              <a:buChar char="-"/>
            </a:pPr>
            <a:r>
              <a:rPr lang="de-DE" sz="1100" kern="1200" dirty="0">
                <a:solidFill>
                  <a:schemeClr val="tx1"/>
                </a:solidFill>
                <a:effectLst/>
                <a:latin typeface="+mn-lt"/>
                <a:ea typeface="+mn-ea"/>
                <a:cs typeface="+mn-cs"/>
              </a:rPr>
              <a:t>E-Scooter haben im Vergleich zum Fahrrad sehr kleine Räder – damit kommt man bei rutschigem Untergrund (z.B. Kies, Laub, …) viel leichter ins Rutschen als mit einem Fahrrad. </a:t>
            </a:r>
          </a:p>
          <a:p>
            <a:pPr marL="171450" indent="-171450">
              <a:buFontTx/>
              <a:buChar char="-"/>
            </a:pPr>
            <a:r>
              <a:rPr lang="de-DE" sz="1100" kern="1200" dirty="0">
                <a:solidFill>
                  <a:schemeClr val="tx1"/>
                </a:solidFill>
                <a:effectLst/>
                <a:latin typeface="+mn-lt"/>
                <a:ea typeface="+mn-ea"/>
                <a:cs typeface="+mn-cs"/>
              </a:rPr>
              <a:t>Auch Bodenunebenheiten, kleine Schlaglöcher etc. führen beim E-Scooter schneller zu Stürzen als du es vom Fahrrad her kennst.</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4) Kreuzungen langsam nähern</a:t>
            </a:r>
          </a:p>
          <a:p>
            <a:pPr marL="171450" indent="-171450">
              <a:buFontTx/>
              <a:buChar char="-"/>
            </a:pPr>
            <a:r>
              <a:rPr lang="de-DE" sz="1100" kern="1200" dirty="0">
                <a:solidFill>
                  <a:schemeClr val="tx1"/>
                </a:solidFill>
                <a:effectLst/>
                <a:latin typeface="+mn-lt"/>
                <a:ea typeface="+mn-ea"/>
                <a:cs typeface="+mn-cs"/>
              </a:rPr>
              <a:t>wichtig, um selbst zu sehen und von anderen Verkehrsteilnehmenden gesehen zu werden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Falls nicht bereits bei F.4 erwähnt: An </a:t>
            </a:r>
            <a:r>
              <a:rPr lang="de-DE" sz="1100" dirty="0">
                <a:sym typeface="Wingdings" panose="05000000000000000000" pitchFamily="2" charset="2"/>
              </a:rPr>
              <a:t>ungeregelte Radfahrerüberfahrten darfst du dich nur mit max. 10 km/h annähern (Ausnahme seit der 33. StVO-Novelle nur bei Nachfrage erwähnen) – warum: die </a:t>
            </a:r>
            <a:r>
              <a:rPr lang="de-DE" sz="1100" kern="1200" dirty="0">
                <a:solidFill>
                  <a:schemeClr val="tx1"/>
                </a:solidFill>
                <a:effectLst/>
                <a:latin typeface="+mn-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sym typeface="Wingdings" panose="05000000000000000000" pitchFamily="2" charset="2"/>
            </a:endParaRP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5) Gehsteigkanten</a:t>
            </a:r>
          </a:p>
          <a:p>
            <a:pPr marL="171450" indent="-171450">
              <a:buFontTx/>
              <a:buChar char="-"/>
            </a:pPr>
            <a:r>
              <a:rPr lang="de-DE" sz="1100" kern="1200" dirty="0">
                <a:solidFill>
                  <a:schemeClr val="tx1"/>
                </a:solidFill>
                <a:effectLst/>
                <a:latin typeface="+mn-lt"/>
                <a:ea typeface="+mn-ea"/>
                <a:cs typeface="+mn-cs"/>
              </a:rPr>
              <a:t>Das Überfahren von Gehsteigkanten kann mit den im Vergleich zum Fahrrad viel kleineren Rädern leicht zu Stürzen führen – v.a. beim Rauffahren von der Straße auf den Gehsteig.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7) Üben</a:t>
            </a:r>
          </a:p>
          <a:p>
            <a:pPr marL="171450" indent="-171450">
              <a:buFontTx/>
              <a:buChar char="-"/>
            </a:pPr>
            <a:r>
              <a:rPr lang="de-DE" sz="1100" kern="1200" dirty="0">
                <a:solidFill>
                  <a:schemeClr val="tx1"/>
                </a:solidFill>
                <a:effectLst/>
                <a:latin typeface="+mn-lt"/>
                <a:ea typeface="+mn-ea"/>
                <a:cs typeface="+mn-cs"/>
              </a:rPr>
              <a:t>Ein E-Scooter fährt sich u.a. aufgrund der kleineren Räder und des anderen Schwerpunktes anders als ein Fahrrad.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Daher: übe das E-Scooter-Fahren zuerst abseits des Straßenverkehrs – v.a. </a:t>
            </a:r>
            <a:r>
              <a:rPr lang="de-AT" sz="1100" kern="1200" dirty="0">
                <a:solidFill>
                  <a:schemeClr val="tx1"/>
                </a:solidFill>
                <a:effectLst/>
                <a:latin typeface="+mn-lt"/>
                <a:ea typeface="+mn-ea"/>
                <a:cs typeface="+mn-cs"/>
              </a:rPr>
              <a:t>das Bremsen, das Geben von Handzeichen, das Abbiegen, das Gleichgewicht-Halten und das Ausweichen vor Hindernissen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100" b="1" kern="1200" dirty="0">
                <a:solidFill>
                  <a:schemeClr val="tx1"/>
                </a:solidFill>
                <a:effectLst/>
                <a:latin typeface="+mn-lt"/>
                <a:ea typeface="+mn-ea"/>
                <a:cs typeface="+mn-cs"/>
              </a:rPr>
              <a:t>8) Helle, reflektierende Kleidung</a:t>
            </a:r>
          </a:p>
          <a:p>
            <a:pPr marL="171450" indent="-171450">
              <a:buFontTx/>
              <a:buChar char="-"/>
            </a:pPr>
            <a:r>
              <a:rPr lang="de-DE" sz="1100" kern="1200" dirty="0">
                <a:solidFill>
                  <a:schemeClr val="tx1"/>
                </a:solidFill>
                <a:effectLst/>
                <a:latin typeface="+mn-lt"/>
                <a:ea typeface="+mn-ea"/>
                <a:cs typeface="+mn-cs"/>
              </a:rPr>
              <a:t>Erhöhte Konflikt- und Unfallgefahr bei schlechter Sichtbarkeit des E-Scooter-Fahrers</a:t>
            </a:r>
          </a:p>
          <a:p>
            <a:pPr marL="171450" indent="-171450">
              <a:buFontTx/>
              <a:buChar char="-"/>
            </a:pPr>
            <a:r>
              <a:rPr lang="de-DE" sz="1100" kern="1200" dirty="0">
                <a:solidFill>
                  <a:schemeClr val="tx1"/>
                </a:solidFill>
                <a:effectLst/>
                <a:latin typeface="+mn-lt"/>
                <a:ea typeface="+mn-ea"/>
                <a:cs typeface="+mn-cs"/>
              </a:rPr>
              <a:t>eine Person mit heller, reflektierender Kleidung wird bereits aus rd. 140m Entfernung wahrgenommen, eine Person mit heller Kleidung aus rd. 40m Entfernung, eine Person mit dunkler Kleidung aus rd. 25m Entfernung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9) Toter Winkel</a:t>
            </a:r>
          </a:p>
          <a:p>
            <a:pPr marL="171450" indent="-171450">
              <a:buFontTx/>
              <a:buChar char="-"/>
            </a:pPr>
            <a:r>
              <a:rPr lang="de-DE" sz="1100" kern="1200" dirty="0">
                <a:solidFill>
                  <a:schemeClr val="tx1"/>
                </a:solidFill>
                <a:effectLst/>
                <a:latin typeface="+mn-lt"/>
                <a:ea typeface="+mn-ea"/>
                <a:cs typeface="+mn-cs"/>
              </a:rPr>
              <a:t>Große Fahrzeuge brauchen beim Abbiegen viel Platz. </a:t>
            </a:r>
          </a:p>
          <a:p>
            <a:pPr marL="171450" indent="-171450">
              <a:buFontTx/>
              <a:buChar char="-"/>
            </a:pPr>
            <a:r>
              <a:rPr lang="de-DE" sz="1100" kern="1200" dirty="0">
                <a:solidFill>
                  <a:schemeClr val="tx1"/>
                </a:solidFill>
                <a:effectLst/>
                <a:latin typeface="+mn-lt"/>
                <a:ea typeface="+mn-ea"/>
                <a:cs typeface="+mn-cs"/>
              </a:rPr>
              <a:t>Achte besonders auf das rechte Hinterrad – </a:t>
            </a:r>
            <a:r>
              <a:rPr lang="de-AT" sz="1100" dirty="0"/>
              <a:t>es ist das gefährlichste, weil es näher an den Gehsteig kommt als das Vorderrad.</a:t>
            </a:r>
            <a:endParaRPr lang="de-DE" sz="1100" b="0" dirty="0"/>
          </a:p>
        </p:txBody>
      </p:sp>
      <p:sp>
        <p:nvSpPr>
          <p:cNvPr id="4" name="Foliennummernplatzhalter 3"/>
          <p:cNvSpPr>
            <a:spLocks noGrp="1"/>
          </p:cNvSpPr>
          <p:nvPr>
            <p:ph type="sldNum" sz="quarter" idx="5"/>
          </p:nvPr>
        </p:nvSpPr>
        <p:spPr/>
        <p:txBody>
          <a:bodyPr/>
          <a:lstStyle/>
          <a:p>
            <a:fld id="{5B5DB3D1-2EF7-4A2A-99A7-3705DCB1DE09}" type="slidenum">
              <a:rPr lang="de-DE" smtClean="0"/>
              <a:t>9</a:t>
            </a:fld>
            <a:endParaRPr lang="de-DE"/>
          </a:p>
        </p:txBody>
      </p:sp>
    </p:spTree>
    <p:extLst>
      <p:ext uri="{BB962C8B-B14F-4D97-AF65-F5344CB8AC3E}">
        <p14:creationId xmlns:p14="http://schemas.microsoft.com/office/powerpoint/2010/main" val="3090643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38931094-E081-443E-BE93-CF575B750782}"/>
              </a:ext>
            </a:extLst>
          </p:cNvPr>
          <p:cNvSpPr>
            <a:spLocks noGrp="1"/>
          </p:cNvSpPr>
          <p:nvPr>
            <p:ph type="pic" sz="quarter" idx="10"/>
          </p:nvPr>
        </p:nvSpPr>
        <p:spPr>
          <a:xfrm>
            <a:off x="-7200" y="0"/>
            <a:ext cx="11160000" cy="6858000"/>
          </a:xfrm>
          <a:custGeom>
            <a:avLst/>
            <a:gdLst>
              <a:gd name="connsiteX0" fmla="*/ 0 w 8370000"/>
              <a:gd name="connsiteY0" fmla="*/ 0 h 6858000"/>
              <a:gd name="connsiteX1" fmla="*/ 837000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19068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8546 h 6866546"/>
              <a:gd name="connsiteX1" fmla="*/ 7207772 w 8370000"/>
              <a:gd name="connsiteY1" fmla="*/ 0 h 6866546"/>
              <a:gd name="connsiteX2" fmla="*/ 8370000 w 8370000"/>
              <a:gd name="connsiteY2" fmla="*/ 6866546 h 6866546"/>
              <a:gd name="connsiteX3" fmla="*/ 0 w 8370000"/>
              <a:gd name="connsiteY3" fmla="*/ 6866546 h 6866546"/>
              <a:gd name="connsiteX4" fmla="*/ 0 w 8370000"/>
              <a:gd name="connsiteY4" fmla="*/ 8546 h 6866546"/>
              <a:gd name="connsiteX0" fmla="*/ 0 w 8370000"/>
              <a:gd name="connsiteY0" fmla="*/ 0 h 6858000"/>
              <a:gd name="connsiteX1" fmla="*/ 7113769 w 8370000"/>
              <a:gd name="connsiteY1" fmla="*/ 17091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99227 w 8370000"/>
              <a:gd name="connsiteY1" fmla="*/ 42728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199227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156498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56498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6319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24270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322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95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2108 h 6870108"/>
              <a:gd name="connsiteX1" fmla="*/ 7232221 w 8370000"/>
              <a:gd name="connsiteY1" fmla="*/ 0 h 6870108"/>
              <a:gd name="connsiteX2" fmla="*/ 8370000 w 8370000"/>
              <a:gd name="connsiteY2" fmla="*/ 6870108 h 6870108"/>
              <a:gd name="connsiteX3" fmla="*/ 0 w 8370000"/>
              <a:gd name="connsiteY3" fmla="*/ 6870108 h 6870108"/>
              <a:gd name="connsiteX4" fmla="*/ 0 w 8370000"/>
              <a:gd name="connsiteY4" fmla="*/ 12108 h 6870108"/>
              <a:gd name="connsiteX0" fmla="*/ 0 w 8370000"/>
              <a:gd name="connsiteY0" fmla="*/ 0 h 6858000"/>
              <a:gd name="connsiteX1" fmla="*/ 722587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000" h="6858000">
                <a:moveTo>
                  <a:pt x="0" y="0"/>
                </a:moveTo>
                <a:lnTo>
                  <a:pt x="7225871" y="592"/>
                </a:lnTo>
                <a:lnTo>
                  <a:pt x="8370000" y="6858000"/>
                </a:lnTo>
                <a:lnTo>
                  <a:pt x="0" y="6858000"/>
                </a:lnTo>
                <a:lnTo>
                  <a:pt x="0" y="0"/>
                </a:lnTo>
                <a:close/>
              </a:path>
            </a:pathLst>
          </a:custGeom>
        </p:spPr>
        <p:txBody>
          <a:bodyPr/>
          <a:lstStyle>
            <a:lvl1pPr marL="0" indent="0" algn="ctr">
              <a:buNone/>
              <a:defRPr sz="1400">
                <a:sym typeface="Wingdings" panose="05000000000000000000" pitchFamily="2" charset="2"/>
              </a:defRPr>
            </a:lvl1pPr>
          </a:lstStyle>
          <a:p>
            <a:r>
              <a:rPr lang="de-DE"/>
              <a:t>Bild durch Klicken auf Symbol hinzufügen</a:t>
            </a:r>
            <a:endParaRPr lang="de-DE" dirty="0"/>
          </a:p>
        </p:txBody>
      </p:sp>
      <p:sp>
        <p:nvSpPr>
          <p:cNvPr id="5" name="Textplatzhalter 3">
            <a:extLst>
              <a:ext uri="{FF2B5EF4-FFF2-40B4-BE49-F238E27FC236}">
                <a16:creationId xmlns:a16="http://schemas.microsoft.com/office/drawing/2014/main" id="{8E9DAC0D-077E-4179-9699-3FF89255F727}"/>
              </a:ext>
            </a:extLst>
          </p:cNvPr>
          <p:cNvSpPr>
            <a:spLocks noGrp="1"/>
          </p:cNvSpPr>
          <p:nvPr>
            <p:ph type="body" sz="quarter" idx="12"/>
          </p:nvPr>
        </p:nvSpPr>
        <p:spPr>
          <a:xfrm>
            <a:off x="10242000" y="0"/>
            <a:ext cx="1951200" cy="68580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AD3829BF-9388-4014-876B-F98DC2C74374}"/>
              </a:ext>
            </a:extLst>
          </p:cNvPr>
          <p:cNvSpPr>
            <a:spLocks noGrp="1"/>
          </p:cNvSpPr>
          <p:nvPr>
            <p:ph type="body" sz="quarter" idx="11" hasCustomPrompt="1"/>
          </p:nvPr>
        </p:nvSpPr>
        <p:spPr>
          <a:xfrm>
            <a:off x="0" y="3430801"/>
            <a:ext cx="10926000" cy="2359025"/>
          </a:xfrm>
          <a:custGeom>
            <a:avLst/>
            <a:gdLst>
              <a:gd name="connsiteX0" fmla="*/ 0 w 8190000"/>
              <a:gd name="connsiteY0" fmla="*/ 0 h 2359025"/>
              <a:gd name="connsiteX1" fmla="*/ 8190000 w 8190000"/>
              <a:gd name="connsiteY1" fmla="*/ 0 h 2359025"/>
              <a:gd name="connsiteX2" fmla="*/ 8190000 w 8190000"/>
              <a:gd name="connsiteY2" fmla="*/ 2359025 h 2359025"/>
              <a:gd name="connsiteX3" fmla="*/ 0 w 8190000"/>
              <a:gd name="connsiteY3" fmla="*/ 2359025 h 2359025"/>
              <a:gd name="connsiteX4" fmla="*/ 0 w 8190000"/>
              <a:gd name="connsiteY4" fmla="*/ 0 h 2359025"/>
              <a:gd name="connsiteX0" fmla="*/ 0 w 8190000"/>
              <a:gd name="connsiteY0" fmla="*/ 0 h 2359025"/>
              <a:gd name="connsiteX1" fmla="*/ 7796894 w 8190000"/>
              <a:gd name="connsiteY1" fmla="*/ 8546 h 2359025"/>
              <a:gd name="connsiteX2" fmla="*/ 8190000 w 8190000"/>
              <a:gd name="connsiteY2" fmla="*/ 2359025 h 2359025"/>
              <a:gd name="connsiteX3" fmla="*/ 0 w 8190000"/>
              <a:gd name="connsiteY3" fmla="*/ 2359025 h 2359025"/>
              <a:gd name="connsiteX4" fmla="*/ 0 w 8190000"/>
              <a:gd name="connsiteY4" fmla="*/ 0 h 235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00" h="2359025">
                <a:moveTo>
                  <a:pt x="0" y="0"/>
                </a:moveTo>
                <a:lnTo>
                  <a:pt x="7796894" y="8546"/>
                </a:lnTo>
                <a:lnTo>
                  <a:pt x="8190000" y="2359025"/>
                </a:lnTo>
                <a:lnTo>
                  <a:pt x="0" y="2359025"/>
                </a:lnTo>
                <a:lnTo>
                  <a:pt x="0" y="0"/>
                </a:lnTo>
                <a:close/>
              </a:path>
            </a:pathLst>
          </a:custGeom>
          <a:solidFill>
            <a:schemeClr val="tx2"/>
          </a:solidFill>
        </p:spPr>
        <p:txBody>
          <a:bodyPr lIns="684000" tIns="144000" rIns="468000" bIns="144000" anchor="ctr" anchorCtr="0"/>
          <a:lstStyle>
            <a:lvl1pPr marL="0" indent="0">
              <a:lnSpc>
                <a:spcPts val="4600"/>
              </a:lnSpc>
              <a:spcBef>
                <a:spcPts val="0"/>
              </a:spcBef>
              <a:spcAft>
                <a:spcPts val="1000"/>
              </a:spcAft>
              <a:buNone/>
              <a:defRPr sz="4400" baseline="0">
                <a:solidFill>
                  <a:schemeClr val="bg1"/>
                </a:solidFill>
              </a:defRPr>
            </a:lvl1pPr>
            <a:lvl2pPr marL="0" indent="0">
              <a:lnSpc>
                <a:spcPts val="3000"/>
              </a:lnSpc>
              <a:spcBef>
                <a:spcPts val="0"/>
              </a:spcBef>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dirty="0"/>
              <a:t>Präsentationstitel hier…</a:t>
            </a:r>
            <a:endParaRPr lang="de-DE" dirty="0"/>
          </a:p>
          <a:p>
            <a:pPr lvl="1"/>
            <a:r>
              <a:rPr lang="de-AT" dirty="0"/>
              <a:t>Untertitel</a:t>
            </a:r>
            <a:r>
              <a:rPr lang="de-DE" dirty="0"/>
              <a:t> hier…</a:t>
            </a:r>
          </a:p>
        </p:txBody>
      </p:sp>
    </p:spTree>
    <p:extLst>
      <p:ext uri="{BB962C8B-B14F-4D97-AF65-F5344CB8AC3E}">
        <p14:creationId xmlns:p14="http://schemas.microsoft.com/office/powerpoint/2010/main" val="257792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Überschrif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828001"/>
            <a:ext cx="10515600" cy="553998"/>
          </a:xfrm>
        </p:spPr>
        <p:txBody>
          <a:bodyPr>
            <a:noAutofit/>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1548059"/>
            <a:ext cx="10512000" cy="412934"/>
          </a:xfrm>
        </p:spPr>
        <p:txBody>
          <a:bodyPr>
            <a:noAutofit/>
          </a:bodyPr>
          <a:lstStyle>
            <a:lvl1pPr>
              <a:defRPr/>
            </a:lvl1pPr>
          </a:lstStyle>
          <a:p>
            <a:pPr lvl="0"/>
            <a:r>
              <a:rPr lang="de-DE" dirty="0"/>
              <a:t>Überschrift hier …</a:t>
            </a:r>
          </a:p>
        </p:txBody>
      </p:sp>
      <p:sp>
        <p:nvSpPr>
          <p:cNvPr id="10" name="Inhaltsplatzhalter 7">
            <a:extLst>
              <a:ext uri="{FF2B5EF4-FFF2-40B4-BE49-F238E27FC236}">
                <a16:creationId xmlns:a16="http://schemas.microsoft.com/office/drawing/2014/main" id="{854C2246-9994-44FC-B298-145C853EA639}"/>
              </a:ext>
            </a:extLst>
          </p:cNvPr>
          <p:cNvSpPr>
            <a:spLocks noGrp="1"/>
          </p:cNvSpPr>
          <p:nvPr>
            <p:ph sz="quarter" idx="14" hasCustomPrompt="1"/>
          </p:nvPr>
        </p:nvSpPr>
        <p:spPr>
          <a:xfrm>
            <a:off x="840000" y="2332800"/>
            <a:ext cx="10512000" cy="38088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25296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8" name="Inhaltsplatzhalter 7">
            <a:extLst>
              <a:ext uri="{FF2B5EF4-FFF2-40B4-BE49-F238E27FC236}">
                <a16:creationId xmlns:a16="http://schemas.microsoft.com/office/drawing/2014/main" id="{CD45C21F-D98C-42A3-BEC6-40874BC09376}"/>
              </a:ext>
            </a:extLst>
          </p:cNvPr>
          <p:cNvSpPr>
            <a:spLocks noGrp="1"/>
          </p:cNvSpPr>
          <p:nvPr>
            <p:ph sz="quarter" idx="13" hasCustomPrompt="1"/>
          </p:nvPr>
        </p:nvSpPr>
        <p:spPr>
          <a:xfrm>
            <a:off x="838200" y="2088000"/>
            <a:ext cx="10512000" cy="40536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41873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10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sz="2400">
                <a:latin typeface="Arial Narrow" panose="020B0606020202030204" pitchFamily="34" charset="0"/>
              </a:defRPr>
            </a:lvl1pPr>
            <a:lvl2pPr>
              <a:defRPr sz="1800">
                <a:latin typeface="Arial Narrow" panose="020B0606020202030204" pitchFamily="34" charset="0"/>
              </a:defRPr>
            </a:lvl2pPr>
            <a:lvl3pPr>
              <a:defRPr sz="1600">
                <a:latin typeface="Arial Narrow" panose="020B0606020202030204" pitchFamily="34" charset="0"/>
              </a:defRPr>
            </a:lvl3pPr>
            <a:lvl4pPr>
              <a:defRPr sz="1400">
                <a:latin typeface="Arial Narrow" panose="020B0606020202030204" pitchFamily="34" charset="0"/>
              </a:defRPr>
            </a:lvl4pPr>
            <a:lvl5pPr>
              <a:defRPr sz="1200">
                <a:latin typeface="Arial Narrow" panose="020B060602020203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1199456" y="155734"/>
            <a:ext cx="10382944" cy="1143000"/>
          </a:xfrm>
        </p:spPr>
        <p:txBody>
          <a:bodyPr/>
          <a:lstStyle>
            <a:lvl1pPr>
              <a:defRPr lang="de-DE" sz="3200" b="1" kern="1200" cap="none" baseline="0" dirty="0">
                <a:solidFill>
                  <a:schemeClr val="tx2"/>
                </a:solidFill>
                <a:latin typeface="Arial Narrow" panose="020B0606020202030204" pitchFamily="34" charset="0"/>
                <a:ea typeface="+mj-ea"/>
                <a:cs typeface="+mj-cs"/>
              </a:defRPr>
            </a:lvl1pPr>
          </a:lstStyle>
          <a:p>
            <a:r>
              <a:rPr lang="de-DE" dirty="0"/>
              <a:t>Titelmasterformat durch Klicken bearbeiten</a:t>
            </a:r>
          </a:p>
        </p:txBody>
      </p:sp>
    </p:spTree>
    <p:extLst>
      <p:ext uri="{BB962C8B-B14F-4D97-AF65-F5344CB8AC3E}">
        <p14:creationId xmlns:p14="http://schemas.microsoft.com/office/powerpoint/2010/main" val="224672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2116874"/>
            <a:ext cx="10515600" cy="1015663"/>
          </a:xfrm>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3326675"/>
            <a:ext cx="10512000" cy="1860927"/>
          </a:xfrm>
        </p:spPr>
        <p:txBody>
          <a:bodyPr anchor="b" anchorCtr="0">
            <a:noAutofit/>
          </a:bodyPr>
          <a:lstStyle>
            <a:lvl1pPr marL="0" indent="0">
              <a:lnSpc>
                <a:spcPts val="2400"/>
              </a:lnSpc>
              <a:spcAft>
                <a:spcPts val="0"/>
              </a:spcAft>
              <a:buFont typeface="Arial" panose="020B0604020202020204" pitchFamily="34" charset="0"/>
              <a:buNone/>
              <a:defRPr lang="de-DE" sz="16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pic>
        <p:nvPicPr>
          <p:cNvPr id="7" name="Grafik 6" descr="Logo KFV" title="Logo">
            <a:extLst>
              <a:ext uri="{FF2B5EF4-FFF2-40B4-BE49-F238E27FC236}">
                <a16:creationId xmlns:a16="http://schemas.microsoft.com/office/drawing/2014/main" id="{49FD52A1-F07C-419B-8B8A-DF83762AB27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60000" y="932400"/>
            <a:ext cx="2790000" cy="849920"/>
          </a:xfrm>
          <a:prstGeom prst="rect">
            <a:avLst/>
          </a:prstGeom>
        </p:spPr>
      </p:pic>
      <p:sp>
        <p:nvSpPr>
          <p:cNvPr id="9" name="Textplatzhalter 11">
            <a:extLst>
              <a:ext uri="{FF2B5EF4-FFF2-40B4-BE49-F238E27FC236}">
                <a16:creationId xmlns:a16="http://schemas.microsoft.com/office/drawing/2014/main" id="{E13C5E55-2269-4A57-A13E-D475E1D7D4FC}"/>
              </a:ext>
            </a:extLst>
          </p:cNvPr>
          <p:cNvSpPr>
            <a:spLocks noGrp="1"/>
          </p:cNvSpPr>
          <p:nvPr>
            <p:ph type="body" sz="quarter" idx="14" hasCustomPrompt="1"/>
          </p:nvPr>
        </p:nvSpPr>
        <p:spPr>
          <a:xfrm>
            <a:off x="840000" y="5451181"/>
            <a:ext cx="10512000" cy="714670"/>
          </a:xfrm>
        </p:spPr>
        <p:txBody>
          <a:bodyPr>
            <a:noAutofit/>
          </a:bodyPr>
          <a:lstStyle>
            <a:lvl1pPr marL="0" indent="0">
              <a:lnSpc>
                <a:spcPts val="1400"/>
              </a:lnSpc>
              <a:spcAft>
                <a:spcPts val="0"/>
              </a:spcAft>
              <a:buFont typeface="Arial" panose="020B0604020202020204" pitchFamily="34" charset="0"/>
              <a:buNone/>
              <a:defRPr lang="de-DE" sz="9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spTree>
    <p:extLst>
      <p:ext uri="{BB962C8B-B14F-4D97-AF65-F5344CB8AC3E}">
        <p14:creationId xmlns:p14="http://schemas.microsoft.com/office/powerpoint/2010/main" val="225313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9639600" y="0"/>
            <a:ext cx="2552400"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322827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7267575" y="0"/>
            <a:ext cx="4924425"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20162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803DCC2-DFDA-400C-8A5A-AA4CAE7AC7F0}"/>
              </a:ext>
            </a:extLst>
          </p:cNvPr>
          <p:cNvSpPr>
            <a:spLocks noGrp="1"/>
          </p:cNvSpPr>
          <p:nvPr>
            <p:ph type="subTitle" idx="1" hasCustomPrompt="1"/>
          </p:nvPr>
        </p:nvSpPr>
        <p:spPr>
          <a:xfrm>
            <a:off x="838927" y="3619456"/>
            <a:ext cx="10516800" cy="1655762"/>
          </a:xfrm>
        </p:spPr>
        <p:txBody>
          <a:bodyPr>
            <a:noAutofit/>
          </a:bodyPr>
          <a:lstStyle>
            <a:lvl1pPr marL="0" indent="0" algn="l">
              <a:spcAft>
                <a:spcPts val="0"/>
              </a:spcAft>
              <a:buNone/>
              <a:defRPr sz="20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 hier …</a:t>
            </a:r>
          </a:p>
        </p:txBody>
      </p:sp>
      <p:sp>
        <p:nvSpPr>
          <p:cNvPr id="10" name="Titel 9">
            <a:extLst>
              <a:ext uri="{FF2B5EF4-FFF2-40B4-BE49-F238E27FC236}">
                <a16:creationId xmlns:a16="http://schemas.microsoft.com/office/drawing/2014/main" id="{55380743-3DB1-45DF-AD3A-E7A5BDCF2EA2}"/>
              </a:ext>
            </a:extLst>
          </p:cNvPr>
          <p:cNvSpPr>
            <a:spLocks noGrp="1"/>
          </p:cNvSpPr>
          <p:nvPr>
            <p:ph type="title" hasCustomPrompt="1"/>
          </p:nvPr>
        </p:nvSpPr>
        <p:spPr>
          <a:xfrm>
            <a:off x="838200" y="2047209"/>
            <a:ext cx="10515600" cy="1015663"/>
          </a:xfrm>
        </p:spPr>
        <p:txBody>
          <a:bodyPr/>
          <a:lstStyle>
            <a:lvl1pPr>
              <a:defRPr/>
            </a:lvl1pPr>
          </a:lstStyle>
          <a:p>
            <a:r>
              <a:rPr lang="de-DE" dirty="0"/>
              <a:t>Titel hier …</a:t>
            </a:r>
          </a:p>
        </p:txBody>
      </p:sp>
      <p:sp>
        <p:nvSpPr>
          <p:cNvPr id="11" name="Datumsplatzhalter 10">
            <a:extLst>
              <a:ext uri="{FF2B5EF4-FFF2-40B4-BE49-F238E27FC236}">
                <a16:creationId xmlns:a16="http://schemas.microsoft.com/office/drawing/2014/main" id="{DCC956C2-CA40-4F36-A8F0-0F5DFD027EF4}"/>
              </a:ext>
            </a:extLst>
          </p:cNvPr>
          <p:cNvSpPr>
            <a:spLocks noGrp="1"/>
          </p:cNvSpPr>
          <p:nvPr>
            <p:ph type="dt" sz="half" idx="10"/>
          </p:nvPr>
        </p:nvSpPr>
        <p:spPr/>
        <p:txBody>
          <a:bodyPr/>
          <a:lstStyle/>
          <a:p>
            <a:r>
              <a:rPr lang="de-DE"/>
              <a:t>TT.MM.JJJJ</a:t>
            </a:r>
          </a:p>
        </p:txBody>
      </p:sp>
      <p:sp>
        <p:nvSpPr>
          <p:cNvPr id="12" name="Fußzeilenplatzhalter 11">
            <a:extLst>
              <a:ext uri="{FF2B5EF4-FFF2-40B4-BE49-F238E27FC236}">
                <a16:creationId xmlns:a16="http://schemas.microsoft.com/office/drawing/2014/main" id="{BC8BDC1D-251C-44FD-A60E-DF0591DA4974}"/>
              </a:ext>
            </a:extLst>
          </p:cNvPr>
          <p:cNvSpPr>
            <a:spLocks noGrp="1"/>
          </p:cNvSpPr>
          <p:nvPr>
            <p:ph type="ftr" sz="quarter" idx="11"/>
          </p:nvPr>
        </p:nvSpPr>
        <p:spPr/>
        <p:txBody>
          <a:bodyPr/>
          <a:lstStyle/>
          <a:p>
            <a:r>
              <a:rPr lang="de-DE"/>
              <a:t>Musterpräsentation</a:t>
            </a:r>
            <a:endParaRPr lang="de-DE" dirty="0"/>
          </a:p>
        </p:txBody>
      </p:sp>
      <p:sp>
        <p:nvSpPr>
          <p:cNvPr id="13" name="Foliennummernplatzhalter 12">
            <a:extLst>
              <a:ext uri="{FF2B5EF4-FFF2-40B4-BE49-F238E27FC236}">
                <a16:creationId xmlns:a16="http://schemas.microsoft.com/office/drawing/2014/main" id="{ABE7CFAA-304B-4CCE-8A37-B5E612499822}"/>
              </a:ext>
            </a:extLst>
          </p:cNvPr>
          <p:cNvSpPr>
            <a:spLocks noGrp="1"/>
          </p:cNvSpPr>
          <p:nvPr>
            <p:ph type="sldNum" sz="quarter" idx="12"/>
          </p:nvPr>
        </p:nvSpPr>
        <p:spPr/>
        <p:txBody>
          <a:bodyPr/>
          <a:lstStyle/>
          <a:p>
            <a:fld id="{F485578E-06B4-48F1-88F1-7C5FBE3E5D01}" type="slidenum">
              <a:rPr lang="de-DE" smtClean="0"/>
              <a:pPr/>
              <a:t>‹Nr.›</a:t>
            </a:fld>
            <a:endParaRPr lang="de-DE"/>
          </a:p>
        </p:txBody>
      </p:sp>
    </p:spTree>
    <p:extLst>
      <p:ext uri="{BB962C8B-B14F-4D97-AF65-F5344CB8AC3E}">
        <p14:creationId xmlns:p14="http://schemas.microsoft.com/office/powerpoint/2010/main" val="370384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473235"/>
            <a:ext cx="10512000" cy="3610765"/>
          </a:xfrm>
        </p:spPr>
        <p:txBody>
          <a:bodyPr>
            <a:noAutofit/>
          </a:bodyPr>
          <a:lstStyle>
            <a:lvl1pPr marL="216000" indent="-216000">
              <a:spcAft>
                <a:spcPts val="567"/>
              </a:spcAft>
              <a:buFont typeface="Arial" panose="020B0604020202020204" pitchFamily="34" charset="0"/>
              <a:buChar char="•"/>
              <a:defRPr lang="de-DE" sz="2000" b="0" kern="1200" dirty="0" smtClean="0">
                <a:solidFill>
                  <a:schemeClr val="tx1"/>
                </a:solidFill>
                <a:latin typeface="+mn-lt"/>
                <a:ea typeface="+mn-ea"/>
                <a:cs typeface="+mn-cs"/>
              </a:defRPr>
            </a:lvl1pPr>
            <a:lvl2pPr marL="432000" indent="-216000">
              <a:spcAft>
                <a:spcPts val="567"/>
              </a:spcAft>
              <a:buFont typeface="Arial" panose="020B0604020202020204" pitchFamily="34" charset="0"/>
              <a:buChar char="•"/>
              <a:defRPr lang="de-DE" sz="2000" kern="1200" dirty="0" smtClean="0">
                <a:solidFill>
                  <a:schemeClr val="tx1"/>
                </a:solidFill>
                <a:latin typeface="+mn-lt"/>
                <a:ea typeface="+mn-ea"/>
                <a:cs typeface="+mn-cs"/>
              </a:defRPr>
            </a:lvl2pPr>
            <a:lvl3pPr marL="648000">
              <a:defRPr/>
            </a:lvl3pPr>
            <a:lvl4pPr marL="864000">
              <a:defRPr/>
            </a:lvl4pPr>
            <a:lvl5pPr marL="1080000">
              <a:defRPr/>
            </a:lvl5pPr>
          </a:lstStyle>
          <a:p>
            <a:pPr lvl="0"/>
            <a:r>
              <a:rPr lang="de-AT" noProof="0" dirty="0" err="1"/>
              <a:t>Agendapunkt</a:t>
            </a:r>
            <a:r>
              <a:rPr lang="de-AT" noProof="0" dirty="0"/>
              <a:t> 1</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1157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37A49E80-493A-8AB0-D815-35C89CF2A2D1}"/>
              </a:ext>
            </a:extLst>
          </p:cNvPr>
          <p:cNvSpPr txBox="1"/>
          <p:nvPr userDrawn="1"/>
        </p:nvSpPr>
        <p:spPr>
          <a:xfrm>
            <a:off x="9111673" y="6174509"/>
            <a:ext cx="2987964" cy="564000"/>
          </a:xfrm>
          <a:prstGeom prst="rect">
            <a:avLst/>
          </a:prstGeom>
          <a:solidFill>
            <a:schemeClr val="bg1"/>
          </a:solidFill>
        </p:spPr>
        <p:txBody>
          <a:bodyPr wrap="square" rtlCol="0">
            <a:spAutoFit/>
          </a:bodyPr>
          <a:lstStyle/>
          <a:p>
            <a:endParaRPr lang="en-GB" dirty="0"/>
          </a:p>
        </p:txBody>
      </p:sp>
      <p:sp>
        <p:nvSpPr>
          <p:cNvPr id="7" name="Textfeld 6">
            <a:extLst>
              <a:ext uri="{FF2B5EF4-FFF2-40B4-BE49-F238E27FC236}">
                <a16:creationId xmlns:a16="http://schemas.microsoft.com/office/drawing/2014/main" id="{A7B22C9D-6FB2-9B4D-DF03-386C2B1A88DF}"/>
              </a:ext>
            </a:extLst>
          </p:cNvPr>
          <p:cNvSpPr txBox="1"/>
          <p:nvPr userDrawn="1"/>
        </p:nvSpPr>
        <p:spPr>
          <a:xfrm>
            <a:off x="9264073" y="6257639"/>
            <a:ext cx="2835564" cy="564000"/>
          </a:xfrm>
          <a:prstGeom prst="rect">
            <a:avLst/>
          </a:prstGeom>
          <a:solidFill>
            <a:schemeClr val="bg1"/>
          </a:solidFill>
        </p:spPr>
        <p:txBody>
          <a:bodyPr wrap="square" rtlCol="0">
            <a:spAutoFit/>
          </a:bodyPr>
          <a:lstStyle/>
          <a:p>
            <a:endParaRPr lang="en-GB" dirty="0"/>
          </a:p>
        </p:txBody>
      </p:sp>
      <p:sp>
        <p:nvSpPr>
          <p:cNvPr id="8" name="Textfeld 7">
            <a:extLst>
              <a:ext uri="{FF2B5EF4-FFF2-40B4-BE49-F238E27FC236}">
                <a16:creationId xmlns:a16="http://schemas.microsoft.com/office/drawing/2014/main" id="{C0760A92-44F8-29FE-C349-8F343AF848A5}"/>
              </a:ext>
            </a:extLst>
          </p:cNvPr>
          <p:cNvSpPr txBox="1"/>
          <p:nvPr userDrawn="1"/>
        </p:nvSpPr>
        <p:spPr>
          <a:xfrm>
            <a:off x="1750291" y="6252438"/>
            <a:ext cx="1011382" cy="5640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2275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6240000" cy="4053600"/>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7">
            <a:extLst>
              <a:ext uri="{FF2B5EF4-FFF2-40B4-BE49-F238E27FC236}">
                <a16:creationId xmlns:a16="http://schemas.microsoft.com/office/drawing/2014/main" id="{F4E9FE68-6385-4CEE-A387-1BA75352CA87}"/>
              </a:ext>
            </a:extLst>
          </p:cNvPr>
          <p:cNvSpPr>
            <a:spLocks noGrp="1"/>
          </p:cNvSpPr>
          <p:nvPr>
            <p:ph type="pic" sz="quarter" idx="14" hasCustomPrompt="1"/>
          </p:nvPr>
        </p:nvSpPr>
        <p:spPr>
          <a:xfrm>
            <a:off x="7358400" y="2494800"/>
            <a:ext cx="3873600" cy="3646800"/>
          </a:xfrm>
        </p:spPr>
        <p:txBody>
          <a:bodyPr/>
          <a:lstStyle>
            <a:lvl1pPr>
              <a:defRPr sz="1800" b="0">
                <a:solidFill>
                  <a:schemeClr val="tx1"/>
                </a:solidFill>
              </a:defRPr>
            </a:lvl1pPr>
          </a:lstStyle>
          <a:p>
            <a:r>
              <a:rPr lang="de-AT" dirty="0"/>
              <a:t>Bild hier …</a:t>
            </a:r>
            <a:endParaRPr lang="de-DE" dirty="0"/>
          </a:p>
        </p:txBody>
      </p:sp>
    </p:spTree>
    <p:extLst>
      <p:ext uri="{BB962C8B-B14F-4D97-AF65-F5344CB8AC3E}">
        <p14:creationId xmlns:p14="http://schemas.microsoft.com/office/powerpoint/2010/main" val="128440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x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2016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9">
            <a:extLst>
              <a:ext uri="{FF2B5EF4-FFF2-40B4-BE49-F238E27FC236}">
                <a16:creationId xmlns:a16="http://schemas.microsoft.com/office/drawing/2014/main" id="{07ABA056-5618-4C27-B055-B8D6847C920D}"/>
              </a:ext>
            </a:extLst>
          </p:cNvPr>
          <p:cNvSpPr>
            <a:spLocks noGrp="1"/>
          </p:cNvSpPr>
          <p:nvPr>
            <p:ph sz="quarter" idx="14" hasCustomPrompt="1"/>
          </p:nvPr>
        </p:nvSpPr>
        <p:spPr>
          <a:xfrm>
            <a:off x="3355200" y="4212000"/>
            <a:ext cx="5481600" cy="15732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154957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He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394857"/>
            <a:ext cx="10512000" cy="3746742"/>
          </a:xfrm>
        </p:spPr>
        <p:txBody>
          <a:bodyPr>
            <a:noAutofit/>
          </a:bodyPr>
          <a:lstStyle>
            <a:lvl1pPr>
              <a:lnSpc>
                <a:spcPct val="100000"/>
              </a:lnSpc>
              <a:spcAft>
                <a:spcPts val="0"/>
              </a:spcAft>
              <a:defRPr sz="3000" b="0"/>
            </a:lvl1pPr>
          </a:lstStyle>
          <a:p>
            <a:pPr lvl="0"/>
            <a:r>
              <a:rPr lang="de-AT" dirty="0"/>
              <a:t>Hervorgehobener Text hier …</a:t>
            </a:r>
            <a:endParaRPr lang="de-DE" dirty="0"/>
          </a:p>
        </p:txBody>
      </p:sp>
    </p:spTree>
    <p:extLst>
      <p:ext uri="{BB962C8B-B14F-4D97-AF65-F5344CB8AC3E}">
        <p14:creationId xmlns:p14="http://schemas.microsoft.com/office/powerpoint/2010/main" val="2157631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770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8"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a:p>
            <a:pPr lvl="5"/>
            <a:r>
              <a:rPr lang="de-AT" sz="2000" kern="1200" dirty="0">
                <a:solidFill>
                  <a:schemeClr val="tx1"/>
                </a:solidFill>
                <a:latin typeface="+mn-lt"/>
                <a:ea typeface="+mn-ea"/>
                <a:cs typeface="+mn-cs"/>
              </a:rPr>
              <a:t>Aufzählung 4</a:t>
            </a:r>
            <a:endParaRPr lang="de-DE" dirty="0"/>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4954"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descr="Logo KFV" title="Logo">
            <a:extLst>
              <a:ext uri="{FF2B5EF4-FFF2-40B4-BE49-F238E27FC236}">
                <a16:creationId xmlns:a16="http://schemas.microsoft.com/office/drawing/2014/main" id="{6376B697-E934-48AC-8F8B-60A13C68C222}"/>
              </a:ext>
            </a:extLst>
          </p:cNvPr>
          <p:cNvPicPr>
            <a:picLocks/>
          </p:cNvPicPr>
          <p:nvPr userDrawn="1"/>
        </p:nvPicPr>
        <p:blipFill>
          <a:blip r:embed="rId12">
            <a:extLst>
              <a:ext uri="{28A0092B-C50C-407E-A947-70E740481C1C}">
                <a14:useLocalDpi xmlns:a14="http://schemas.microsoft.com/office/drawing/2010/main" val="0"/>
              </a:ext>
            </a:extLst>
          </a:blip>
          <a:stretch>
            <a:fillRect/>
          </a:stretch>
        </p:blipFill>
        <p:spPr>
          <a:xfrm>
            <a:off x="10843200" y="349200"/>
            <a:ext cx="1141200" cy="348544"/>
          </a:xfrm>
          <a:prstGeom prst="rect">
            <a:avLst/>
          </a:prstGeom>
        </p:spPr>
      </p:pic>
    </p:spTree>
    <p:extLst>
      <p:ext uri="{BB962C8B-B14F-4D97-AF65-F5344CB8AC3E}">
        <p14:creationId xmlns:p14="http://schemas.microsoft.com/office/powerpoint/2010/main" val="499507550"/>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61" r:id="rId6"/>
    <p:sldLayoutId id="2147483660" r:id="rId7"/>
    <p:sldLayoutId id="2147483663" r:id="rId8"/>
    <p:sldLayoutId id="2147483664" r:id="rId9"/>
    <p:sldLayoutId id="2147483669" r:id="rId10"/>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864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49"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6800"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43699"/>
      </p:ext>
    </p:extLst>
  </p:cSld>
  <p:clrMap bg1="lt1" tx1="dk1" bg2="lt2" tx2="dk2" accent1="accent1" accent2="accent2" accent3="accent3" accent4="accent4" accent5="accent5" accent6="accent6" hlink="hlink" folHlink="folHlink"/>
  <p:sldLayoutIdLst>
    <p:sldLayoutId id="2147483667" r:id="rId1"/>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guide id="7"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5.svg"/><Relationship Id="rId5" Type="http://schemas.openxmlformats.org/officeDocument/2006/relationships/image" Target="../media/image9.jpg"/><Relationship Id="rId10" Type="http://schemas.openxmlformats.org/officeDocument/2006/relationships/image" Target="../media/image6.sv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9E0A9AFB-0257-5BB2-F61B-E935EBFD7C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12" b="3912"/>
          <a:stretch>
            <a:fillRect/>
          </a:stretch>
        </p:blipFill>
        <p:spPr>
          <a:custGeom>
            <a:avLst/>
            <a:gdLst>
              <a:gd name="connsiteX0" fmla="*/ 0 w 8370000"/>
              <a:gd name="connsiteY0" fmla="*/ 0 h 6858000"/>
              <a:gd name="connsiteX1" fmla="*/ 837000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19068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8546 h 6866546"/>
              <a:gd name="connsiteX1" fmla="*/ 7207772 w 8370000"/>
              <a:gd name="connsiteY1" fmla="*/ 0 h 6866546"/>
              <a:gd name="connsiteX2" fmla="*/ 8370000 w 8370000"/>
              <a:gd name="connsiteY2" fmla="*/ 6866546 h 6866546"/>
              <a:gd name="connsiteX3" fmla="*/ 0 w 8370000"/>
              <a:gd name="connsiteY3" fmla="*/ 6866546 h 6866546"/>
              <a:gd name="connsiteX4" fmla="*/ 0 w 8370000"/>
              <a:gd name="connsiteY4" fmla="*/ 8546 h 6866546"/>
              <a:gd name="connsiteX0" fmla="*/ 0 w 8370000"/>
              <a:gd name="connsiteY0" fmla="*/ 0 h 6858000"/>
              <a:gd name="connsiteX1" fmla="*/ 7113769 w 8370000"/>
              <a:gd name="connsiteY1" fmla="*/ 17091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99227 w 8370000"/>
              <a:gd name="connsiteY1" fmla="*/ 42728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199227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156498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56498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6319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24270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322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95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2108 h 6870108"/>
              <a:gd name="connsiteX1" fmla="*/ 7232221 w 8370000"/>
              <a:gd name="connsiteY1" fmla="*/ 0 h 6870108"/>
              <a:gd name="connsiteX2" fmla="*/ 8370000 w 8370000"/>
              <a:gd name="connsiteY2" fmla="*/ 6870108 h 6870108"/>
              <a:gd name="connsiteX3" fmla="*/ 0 w 8370000"/>
              <a:gd name="connsiteY3" fmla="*/ 6870108 h 6870108"/>
              <a:gd name="connsiteX4" fmla="*/ 0 w 8370000"/>
              <a:gd name="connsiteY4" fmla="*/ 12108 h 6870108"/>
              <a:gd name="connsiteX0" fmla="*/ 0 w 8370000"/>
              <a:gd name="connsiteY0" fmla="*/ 0 h 6858000"/>
              <a:gd name="connsiteX1" fmla="*/ 722587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000" h="6858000">
                <a:moveTo>
                  <a:pt x="0" y="0"/>
                </a:moveTo>
                <a:lnTo>
                  <a:pt x="7225871" y="592"/>
                </a:lnTo>
                <a:lnTo>
                  <a:pt x="8370000" y="6858000"/>
                </a:lnTo>
                <a:lnTo>
                  <a:pt x="0" y="6858000"/>
                </a:lnTo>
                <a:lnTo>
                  <a:pt x="0" y="0"/>
                </a:lnTo>
                <a:close/>
              </a:path>
            </a:pathLst>
          </a:custGeom>
        </p:spPr>
      </p:pic>
      <p:sp>
        <p:nvSpPr>
          <p:cNvPr id="3" name="Textplatzhalter 2">
            <a:extLst>
              <a:ext uri="{FF2B5EF4-FFF2-40B4-BE49-F238E27FC236}">
                <a16:creationId xmlns:a16="http://schemas.microsoft.com/office/drawing/2014/main" id="{E6E859FD-01B6-4D5E-915D-5CC4705D6F0D}"/>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456CABD1-82BB-4760-A99A-4E02756093CB}"/>
              </a:ext>
            </a:extLst>
          </p:cNvPr>
          <p:cNvSpPr>
            <a:spLocks noGrp="1"/>
          </p:cNvSpPr>
          <p:nvPr>
            <p:ph type="body" sz="quarter" idx="11"/>
          </p:nvPr>
        </p:nvSpPr>
        <p:spPr>
          <a:solidFill>
            <a:schemeClr val="tx2">
              <a:alpha val="60000"/>
            </a:schemeClr>
          </a:solidFill>
        </p:spPr>
        <p:txBody>
          <a:bodyPr/>
          <a:lstStyle/>
          <a:p>
            <a:pPr>
              <a:spcAft>
                <a:spcPts val="0"/>
              </a:spcAft>
            </a:pPr>
            <a:r>
              <a:rPr lang="de-AT" sz="4000" dirty="0"/>
              <a:t>Wissenswertes zum E-Scooter</a:t>
            </a:r>
          </a:p>
          <a:p>
            <a:pPr lvl="1"/>
            <a:endParaRPr lang="de-AT" sz="2000" dirty="0"/>
          </a:p>
          <a:p>
            <a:pPr lvl="1"/>
            <a:r>
              <a:rPr lang="de-AT" sz="2400" dirty="0"/>
              <a:t>Stand: April 2026</a:t>
            </a:r>
          </a:p>
          <a:p>
            <a:pPr lvl="1"/>
            <a:r>
              <a:rPr lang="de-AT" sz="2400" dirty="0"/>
              <a:t>Basis: 36. StVO-Novelle (01.05.2026)</a:t>
            </a:r>
          </a:p>
        </p:txBody>
      </p:sp>
      <p:sp>
        <p:nvSpPr>
          <p:cNvPr id="9" name="Textfeld 8">
            <a:extLst>
              <a:ext uri="{FF2B5EF4-FFF2-40B4-BE49-F238E27FC236}">
                <a16:creationId xmlns:a16="http://schemas.microsoft.com/office/drawing/2014/main" id="{C827D7A8-2BB8-7C7C-E47A-6740059A75D7}"/>
              </a:ext>
            </a:extLst>
          </p:cNvPr>
          <p:cNvSpPr txBox="1"/>
          <p:nvPr/>
        </p:nvSpPr>
        <p:spPr>
          <a:xfrm>
            <a:off x="9289578" y="6657945"/>
            <a:ext cx="2383422" cy="200055"/>
          </a:xfrm>
          <a:prstGeom prst="rect">
            <a:avLst/>
          </a:prstGeom>
          <a:noFill/>
        </p:spPr>
        <p:txBody>
          <a:bodyPr wrap="square" rtlCol="0">
            <a:spAutoFit/>
          </a:bodyPr>
          <a:lstStyle/>
          <a:p>
            <a:r>
              <a:rPr lang="de-AT" sz="700" dirty="0">
                <a:solidFill>
                  <a:schemeClr val="bg1"/>
                </a:solidFill>
              </a:rPr>
              <a:t>© KFV/Mayer/MS 365 Copilot/19.03.2026</a:t>
            </a:r>
          </a:p>
        </p:txBody>
      </p:sp>
    </p:spTree>
    <p:extLst>
      <p:ext uri="{BB962C8B-B14F-4D97-AF65-F5344CB8AC3E}">
        <p14:creationId xmlns:p14="http://schemas.microsoft.com/office/powerpoint/2010/main" val="263264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660EA9-059A-453C-AF40-7162A16A3190}"/>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4435945" y="1643010"/>
            <a:ext cx="3384000" cy="3384000"/>
          </a:xfrm>
          <a:prstGeom prst="flowChartConnector">
            <a:avLst/>
          </a:prstGeom>
          <a:ln w="38100">
            <a:solidFill>
              <a:schemeClr val="accent2"/>
            </a:solidFill>
          </a:ln>
        </p:spPr>
      </p:pic>
      <p:sp>
        <p:nvSpPr>
          <p:cNvPr id="39" name="Titel 1">
            <a:extLst>
              <a:ext uri="{FF2B5EF4-FFF2-40B4-BE49-F238E27FC236}">
                <a16:creationId xmlns:a16="http://schemas.microsoft.com/office/drawing/2014/main" id="{42F85A4F-89CA-49E5-B661-794985B8141C}"/>
              </a:ext>
            </a:extLst>
          </p:cNvPr>
          <p:cNvSpPr txBox="1">
            <a:spLocks/>
          </p:cNvSpPr>
          <p:nvPr/>
        </p:nvSpPr>
        <p:spPr>
          <a:xfrm>
            <a:off x="353514" y="155734"/>
            <a:ext cx="10959008" cy="1143000"/>
          </a:xfrm>
          <a:prstGeom prst="rect">
            <a:avLst/>
          </a:prstGeom>
        </p:spPr>
        <p:txBody>
          <a:bodyPr vert="horz" lIns="91440" tIns="45720" rIns="91440" bIns="45720" rtlCol="0" anchor="b">
            <a:normAutofit/>
          </a:bodyPr>
          <a:lstStyle>
            <a:defPPr>
              <a:defRPr lang="de-DE"/>
            </a:defPPr>
            <a:lvl1pPr>
              <a:lnSpc>
                <a:spcPts val="4000"/>
              </a:lnSpc>
              <a:spcBef>
                <a:spcPct val="0"/>
              </a:spcBef>
              <a:buNone/>
              <a:defRPr sz="3600" b="1" cap="none" spc="0" baseline="0">
                <a:solidFill>
                  <a:srgbClr val="5F467F"/>
                </a:solidFill>
                <a:latin typeface="+mj-lt"/>
                <a:ea typeface="+mj-ea"/>
                <a:cs typeface="Arial" panose="020B0604020202020204" pitchFamily="34" charset="0"/>
              </a:defRPr>
            </a:lvl1pPr>
          </a:lstStyle>
          <a:p>
            <a:r>
              <a:rPr lang="de-DE" sz="3000" b="0" dirty="0">
                <a:solidFill>
                  <a:schemeClr val="tx2"/>
                </a:solidFill>
              </a:rPr>
              <a:t>Wie kannst du schwere Verletzungen vermeiden?</a:t>
            </a:r>
          </a:p>
        </p:txBody>
      </p:sp>
      <p:grpSp>
        <p:nvGrpSpPr>
          <p:cNvPr id="9" name="Gruppieren 8">
            <a:extLst>
              <a:ext uri="{FF2B5EF4-FFF2-40B4-BE49-F238E27FC236}">
                <a16:creationId xmlns:a16="http://schemas.microsoft.com/office/drawing/2014/main" id="{04E2E56C-FC0A-468D-9BE9-DB9613BC386A}"/>
              </a:ext>
            </a:extLst>
          </p:cNvPr>
          <p:cNvGrpSpPr/>
          <p:nvPr/>
        </p:nvGrpSpPr>
        <p:grpSpPr>
          <a:xfrm>
            <a:off x="-620123" y="5165735"/>
            <a:ext cx="12192000" cy="1195776"/>
            <a:chOff x="0" y="1425699"/>
            <a:chExt cx="12192000" cy="1195776"/>
          </a:xfrm>
        </p:grpSpPr>
        <p:sp>
          <p:nvSpPr>
            <p:cNvPr id="24" name="Rechteck 23">
              <a:extLst>
                <a:ext uri="{FF2B5EF4-FFF2-40B4-BE49-F238E27FC236}">
                  <a16:creationId xmlns:a16="http://schemas.microsoft.com/office/drawing/2014/main" id="{D5AB5C9B-D921-4F32-8139-0B9AE734B1AC}"/>
                </a:ext>
              </a:extLst>
            </p:cNvPr>
            <p:cNvSpPr/>
            <p:nvPr/>
          </p:nvSpPr>
          <p:spPr>
            <a:xfrm>
              <a:off x="0" y="1554584"/>
              <a:ext cx="12192000" cy="10668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Rechteck 51">
              <a:extLst>
                <a:ext uri="{FF2B5EF4-FFF2-40B4-BE49-F238E27FC236}">
                  <a16:creationId xmlns:a16="http://schemas.microsoft.com/office/drawing/2014/main" id="{BE41F67E-4FFB-4FC2-959E-C5878B619FA5}"/>
                </a:ext>
              </a:extLst>
            </p:cNvPr>
            <p:cNvSpPr/>
            <p:nvPr/>
          </p:nvSpPr>
          <p:spPr>
            <a:xfrm>
              <a:off x="2887112" y="1582005"/>
              <a:ext cx="8574203" cy="75037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354" tIns="108000" rIns="60960" bIns="609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Arial Narrow"/>
                </a:rPr>
                <a:t>Je schneller du unterwegs bist, desto schwerer die Verletzungen bei einem Sturz. Wähle die </a:t>
              </a:r>
              <a:r>
                <a:rPr lang="de-DE" sz="2000" b="1" dirty="0">
                  <a:solidFill>
                    <a:schemeClr val="tx1"/>
                  </a:solidFill>
                  <a:latin typeface="Arial Narrow"/>
                </a:rPr>
                <a:t>Geschwindigkeit</a:t>
              </a:r>
              <a:r>
                <a:rPr lang="de-DE" sz="2000" dirty="0">
                  <a:solidFill>
                    <a:schemeClr val="tx1"/>
                  </a:solidFill>
                  <a:latin typeface="Arial Narrow"/>
                </a:rPr>
                <a:t> immer so, dass du dich und andere nicht in Gefahr bringst!</a:t>
              </a:r>
              <a:endParaRPr kumimoji="0" lang="de-DE" sz="2000" i="0" u="none" strike="noStrike" kern="1200" cap="none" spc="0" normalizeH="0" baseline="0" noProof="0" dirty="0">
                <a:ln>
                  <a:noFill/>
                </a:ln>
                <a:solidFill>
                  <a:schemeClr val="tx1"/>
                </a:solidFill>
                <a:effectLst/>
                <a:uLnTx/>
                <a:uFillTx/>
                <a:latin typeface="Arial Narrow"/>
              </a:endParaRPr>
            </a:p>
          </p:txBody>
        </p:sp>
        <p:grpSp>
          <p:nvGrpSpPr>
            <p:cNvPr id="18" name="Gruppieren 17">
              <a:extLst>
                <a:ext uri="{FF2B5EF4-FFF2-40B4-BE49-F238E27FC236}">
                  <a16:creationId xmlns:a16="http://schemas.microsoft.com/office/drawing/2014/main" id="{202AED6C-C732-475A-A560-D5AE6B6CC499}"/>
                </a:ext>
              </a:extLst>
            </p:cNvPr>
            <p:cNvGrpSpPr/>
            <p:nvPr/>
          </p:nvGrpSpPr>
          <p:grpSpPr>
            <a:xfrm>
              <a:off x="2217202" y="1425699"/>
              <a:ext cx="728757" cy="728757"/>
              <a:chOff x="2217202" y="1554111"/>
              <a:chExt cx="728757" cy="728757"/>
            </a:xfrm>
          </p:grpSpPr>
          <p:sp>
            <p:nvSpPr>
              <p:cNvPr id="40" name="Ellipse 39">
                <a:extLst>
                  <a:ext uri="{FF2B5EF4-FFF2-40B4-BE49-F238E27FC236}">
                    <a16:creationId xmlns:a16="http://schemas.microsoft.com/office/drawing/2014/main" id="{E4B76A0C-0017-4761-9280-FC697C118B9C}"/>
                  </a:ext>
                </a:extLst>
              </p:cNvPr>
              <p:cNvSpPr/>
              <p:nvPr/>
            </p:nvSpPr>
            <p:spPr>
              <a:xfrm rot="2567510">
                <a:off x="2217202" y="1554111"/>
                <a:ext cx="728757" cy="728757"/>
              </a:xfrm>
              <a:prstGeom prst="ellipse">
                <a:avLst/>
              </a:prstGeom>
              <a:noFill/>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7" name="Grafik 16" descr="Nach rechts zeigender Finger, Handrücken Silhouette">
                <a:extLst>
                  <a:ext uri="{FF2B5EF4-FFF2-40B4-BE49-F238E27FC236}">
                    <a16:creationId xmlns:a16="http://schemas.microsoft.com/office/drawing/2014/main" id="{529441FA-232B-4FAF-8827-388D4034E3A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279576" y="1619587"/>
                <a:ext cx="566105" cy="566105"/>
              </a:xfrm>
              <a:prstGeom prst="rect">
                <a:avLst/>
              </a:prstGeom>
            </p:spPr>
          </p:pic>
        </p:grpSp>
      </p:grpSp>
      <p:cxnSp>
        <p:nvCxnSpPr>
          <p:cNvPr id="8" name="Gerader Verbinder 7">
            <a:extLst>
              <a:ext uri="{FF2B5EF4-FFF2-40B4-BE49-F238E27FC236}">
                <a16:creationId xmlns:a16="http://schemas.microsoft.com/office/drawing/2014/main" id="{8FFA2DD7-BF41-4DCC-BF46-ED71A7CDBE2A}"/>
              </a:ext>
            </a:extLst>
          </p:cNvPr>
          <p:cNvCxnSpPr>
            <a:cxnSpLocks/>
          </p:cNvCxnSpPr>
          <p:nvPr/>
        </p:nvCxnSpPr>
        <p:spPr>
          <a:xfrm flipH="1">
            <a:off x="3526971" y="4471734"/>
            <a:ext cx="16249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BE2AF2A-7837-4F98-92EB-3D474CEC3215}"/>
              </a:ext>
            </a:extLst>
          </p:cNvPr>
          <p:cNvCxnSpPr>
            <a:cxnSpLocks/>
            <a:endCxn id="21" idx="6"/>
          </p:cNvCxnSpPr>
          <p:nvPr/>
        </p:nvCxnSpPr>
        <p:spPr>
          <a:xfrm flipH="1" flipV="1">
            <a:off x="7447385" y="3547699"/>
            <a:ext cx="1164560" cy="608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82593D1-83D5-4A9C-8E6F-43D5ED33DE14}"/>
              </a:ext>
            </a:extLst>
          </p:cNvPr>
          <p:cNvCxnSpPr>
            <a:cxnSpLocks/>
            <a:stCxn id="4" idx="2"/>
          </p:cNvCxnSpPr>
          <p:nvPr/>
        </p:nvCxnSpPr>
        <p:spPr>
          <a:xfrm flipH="1" flipV="1">
            <a:off x="2887112" y="2625894"/>
            <a:ext cx="1724765" cy="143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AE20ECA6-0C6A-4611-9DBF-0BDE97B6A56D}"/>
              </a:ext>
            </a:extLst>
          </p:cNvPr>
          <p:cNvSpPr txBox="1"/>
          <p:nvPr/>
        </p:nvSpPr>
        <p:spPr>
          <a:xfrm>
            <a:off x="670559" y="4175712"/>
            <a:ext cx="2776435" cy="707886"/>
          </a:xfrm>
          <a:prstGeom prst="rect">
            <a:avLst/>
          </a:prstGeom>
          <a:noFill/>
        </p:spPr>
        <p:txBody>
          <a:bodyPr wrap="square" lIns="72000">
            <a:spAutoFit/>
          </a:bodyPr>
          <a:lstStyle/>
          <a:p>
            <a:pPr lvl="0" algn="r">
              <a:spcAft>
                <a:spcPts val="600"/>
              </a:spcAft>
              <a:buClr>
                <a:srgbClr val="8064A2"/>
              </a:buClr>
              <a:defRPr/>
            </a:pPr>
            <a:r>
              <a:rPr lang="de-DE" sz="2000" dirty="0">
                <a:solidFill>
                  <a:srgbClr val="000000"/>
                </a:solidFill>
                <a:latin typeface="Arial Narrow"/>
              </a:rPr>
              <a:t>Trage </a:t>
            </a:r>
            <a:r>
              <a:rPr lang="de-DE" sz="2000" b="1" dirty="0">
                <a:solidFill>
                  <a:schemeClr val="tx2"/>
                </a:solidFill>
                <a:latin typeface="Arial Narrow"/>
              </a:rPr>
              <a:t>feste Schuhe </a:t>
            </a:r>
            <a:r>
              <a:rPr lang="de-DE" sz="2000" dirty="0">
                <a:solidFill>
                  <a:srgbClr val="000000"/>
                </a:solidFill>
                <a:latin typeface="Arial Narrow"/>
              </a:rPr>
              <a:t>beim E-Scooterfahren!</a:t>
            </a:r>
          </a:p>
        </p:txBody>
      </p:sp>
      <p:sp>
        <p:nvSpPr>
          <p:cNvPr id="16" name="Textfeld 15">
            <a:extLst>
              <a:ext uri="{FF2B5EF4-FFF2-40B4-BE49-F238E27FC236}">
                <a16:creationId xmlns:a16="http://schemas.microsoft.com/office/drawing/2014/main" id="{7139262B-2894-410E-B0D9-13B160C6A5C0}"/>
              </a:ext>
            </a:extLst>
          </p:cNvPr>
          <p:cNvSpPr txBox="1"/>
          <p:nvPr/>
        </p:nvSpPr>
        <p:spPr>
          <a:xfrm>
            <a:off x="8808896" y="3193756"/>
            <a:ext cx="3015930" cy="707886"/>
          </a:xfrm>
          <a:prstGeom prst="rect">
            <a:avLst/>
          </a:prstGeom>
          <a:noFill/>
        </p:spPr>
        <p:txBody>
          <a:bodyPr wrap="square" lIns="0">
            <a:spAutoFit/>
          </a:bodyPr>
          <a:lstStyle/>
          <a:p>
            <a:pPr lvl="0">
              <a:spcAft>
                <a:spcPts val="600"/>
              </a:spcAft>
              <a:buClr>
                <a:srgbClr val="8064A2"/>
              </a:buClr>
              <a:defRPr/>
            </a:pPr>
            <a:r>
              <a:rPr lang="de-DE" sz="2000" dirty="0">
                <a:solidFill>
                  <a:srgbClr val="000000"/>
                </a:solidFill>
                <a:latin typeface="Arial Narrow"/>
              </a:rPr>
              <a:t>Nur Geräte in </a:t>
            </a:r>
            <a:r>
              <a:rPr lang="de-DE" sz="2000" b="1" dirty="0">
                <a:solidFill>
                  <a:schemeClr val="accent6"/>
                </a:solidFill>
                <a:latin typeface="Arial Narrow"/>
              </a:rPr>
              <a:t>einwandfreiem Zustand </a:t>
            </a:r>
            <a:r>
              <a:rPr lang="de-DE" sz="2000" dirty="0">
                <a:solidFill>
                  <a:srgbClr val="000000"/>
                </a:solidFill>
                <a:latin typeface="Arial Narrow"/>
              </a:rPr>
              <a:t>verwenden.</a:t>
            </a:r>
            <a:endParaRPr lang="de-DE" sz="2000" dirty="0">
              <a:solidFill>
                <a:srgbClr val="000000"/>
              </a:solidFill>
              <a:latin typeface="Arial Narrow" panose="020B0606020202030204" pitchFamily="34" charset="0"/>
            </a:endParaRPr>
          </a:p>
        </p:txBody>
      </p:sp>
      <p:sp>
        <p:nvSpPr>
          <p:cNvPr id="20" name="Textfeld 19">
            <a:extLst>
              <a:ext uri="{FF2B5EF4-FFF2-40B4-BE49-F238E27FC236}">
                <a16:creationId xmlns:a16="http://schemas.microsoft.com/office/drawing/2014/main" id="{3A54803C-AA9B-4F7A-A217-7687C8D8FB32}"/>
              </a:ext>
            </a:extLst>
          </p:cNvPr>
          <p:cNvSpPr txBox="1"/>
          <p:nvPr/>
        </p:nvSpPr>
        <p:spPr>
          <a:xfrm>
            <a:off x="718611" y="2370254"/>
            <a:ext cx="2160240"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600"/>
              </a:spcAft>
              <a:buClr>
                <a:srgbClr val="8064A2"/>
              </a:buClr>
              <a:buSzTx/>
              <a:buFontTx/>
              <a:buNone/>
              <a:tabLst/>
              <a:defRPr/>
            </a:pPr>
            <a:r>
              <a:rPr kumimoji="0" lang="de-DE" sz="2000" b="1" i="0" u="none" strike="noStrike" kern="1200" cap="none" spc="0" normalizeH="0" baseline="0" noProof="0" dirty="0">
                <a:ln>
                  <a:noFill/>
                </a:ln>
                <a:solidFill>
                  <a:schemeClr val="accent3"/>
                </a:solidFill>
                <a:effectLst/>
                <a:uLnTx/>
                <a:uFillTx/>
                <a:latin typeface="Arial Narrow" panose="020B0606020202030204" pitchFamily="34" charset="0"/>
                <a:ea typeface="+mn-ea"/>
                <a:cs typeface="+mn-cs"/>
              </a:rPr>
              <a:t>Trage einen Helm!</a:t>
            </a:r>
          </a:p>
        </p:txBody>
      </p:sp>
      <p:sp>
        <p:nvSpPr>
          <p:cNvPr id="2" name="Ellipse 1">
            <a:extLst>
              <a:ext uri="{FF2B5EF4-FFF2-40B4-BE49-F238E27FC236}">
                <a16:creationId xmlns:a16="http://schemas.microsoft.com/office/drawing/2014/main" id="{D7629756-0BDE-4EB2-8D36-42CE14452B2C}"/>
              </a:ext>
            </a:extLst>
          </p:cNvPr>
          <p:cNvSpPr/>
          <p:nvPr/>
        </p:nvSpPr>
        <p:spPr>
          <a:xfrm>
            <a:off x="5426007" y="2232301"/>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Ellipse 20">
            <a:extLst>
              <a:ext uri="{FF2B5EF4-FFF2-40B4-BE49-F238E27FC236}">
                <a16:creationId xmlns:a16="http://schemas.microsoft.com/office/drawing/2014/main" id="{4BE464A0-C3E8-49CE-9B99-26A9432C1563}"/>
              </a:ext>
            </a:extLst>
          </p:cNvPr>
          <p:cNvSpPr/>
          <p:nvPr/>
        </p:nvSpPr>
        <p:spPr>
          <a:xfrm>
            <a:off x="6441182" y="3054000"/>
            <a:ext cx="1006203" cy="987398"/>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Ellipse 22">
            <a:extLst>
              <a:ext uri="{FF2B5EF4-FFF2-40B4-BE49-F238E27FC236}">
                <a16:creationId xmlns:a16="http://schemas.microsoft.com/office/drawing/2014/main" id="{0D9E342B-55F9-4C7C-BEDA-BBA4612BA36E}"/>
              </a:ext>
            </a:extLst>
          </p:cNvPr>
          <p:cNvSpPr/>
          <p:nvPr/>
        </p:nvSpPr>
        <p:spPr>
          <a:xfrm>
            <a:off x="5151877" y="4125219"/>
            <a:ext cx="648000" cy="648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Ellipse 3">
            <a:extLst>
              <a:ext uri="{FF2B5EF4-FFF2-40B4-BE49-F238E27FC236}">
                <a16:creationId xmlns:a16="http://schemas.microsoft.com/office/drawing/2014/main" id="{311A07FE-96FD-057A-B6F2-0C0888AC07DC}"/>
              </a:ext>
            </a:extLst>
          </p:cNvPr>
          <p:cNvSpPr/>
          <p:nvPr/>
        </p:nvSpPr>
        <p:spPr>
          <a:xfrm>
            <a:off x="4611877" y="2370254"/>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a:extLst>
              <a:ext uri="{FF2B5EF4-FFF2-40B4-BE49-F238E27FC236}">
                <a16:creationId xmlns:a16="http://schemas.microsoft.com/office/drawing/2014/main" id="{FEF426B4-E2E5-9A1F-AAD8-E5B717B230F2}"/>
              </a:ext>
            </a:extLst>
          </p:cNvPr>
          <p:cNvSpPr txBox="1"/>
          <p:nvPr/>
        </p:nvSpPr>
        <p:spPr>
          <a:xfrm>
            <a:off x="9467850" y="6161456"/>
            <a:ext cx="3419746" cy="200055"/>
          </a:xfrm>
          <a:prstGeom prst="rect">
            <a:avLst/>
          </a:prstGeom>
          <a:noFill/>
        </p:spPr>
        <p:txBody>
          <a:bodyPr wrap="square" rtlCol="0">
            <a:spAutoFit/>
          </a:bodyPr>
          <a:lstStyle/>
          <a:p>
            <a:r>
              <a:rPr lang="de-DE" sz="700" dirty="0">
                <a:solidFill>
                  <a:schemeClr val="bg2">
                    <a:lumMod val="65000"/>
                  </a:schemeClr>
                </a:solidFill>
              </a:rPr>
              <a:t>Foto © KFV/APA Fotoservice/Tesarek, Hand: © Microsoft</a:t>
            </a:r>
            <a:endParaRPr lang="de-DE" sz="700" dirty="0">
              <a:solidFill>
                <a:schemeClr val="bg2">
                  <a:lumMod val="75000"/>
                </a:schemeClr>
              </a:solidFill>
            </a:endParaRPr>
          </a:p>
        </p:txBody>
      </p:sp>
    </p:spTree>
    <p:extLst>
      <p:ext uri="{BB962C8B-B14F-4D97-AF65-F5344CB8AC3E}">
        <p14:creationId xmlns:p14="http://schemas.microsoft.com/office/powerpoint/2010/main" val="42850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500"/>
                                        <p:tgtEl>
                                          <p:spTgt spid="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 grpId="0" animBg="1"/>
      <p:bldP spid="21" grpId="0" animBg="1"/>
      <p:bldP spid="2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FBADE-8607-47FF-AF17-DF9F0BED224C}"/>
              </a:ext>
            </a:extLst>
          </p:cNvPr>
          <p:cNvSpPr>
            <a:spLocks noGrp="1"/>
          </p:cNvSpPr>
          <p:nvPr>
            <p:ph type="title"/>
          </p:nvPr>
        </p:nvSpPr>
        <p:spPr>
          <a:xfrm>
            <a:off x="838200" y="3092111"/>
            <a:ext cx="10515600" cy="1015663"/>
          </a:xfrm>
        </p:spPr>
        <p:txBody>
          <a:bodyPr/>
          <a:lstStyle/>
          <a:p>
            <a:r>
              <a:rPr lang="de-AT" dirty="0"/>
              <a:t>Dipl.-Ing. Sabine Kaulich</a:t>
            </a:r>
            <a:endParaRPr lang="de-DE" dirty="0"/>
          </a:p>
        </p:txBody>
      </p:sp>
      <p:sp>
        <p:nvSpPr>
          <p:cNvPr id="3" name="Datumsplatzhalter 2">
            <a:extLst>
              <a:ext uri="{FF2B5EF4-FFF2-40B4-BE49-F238E27FC236}">
                <a16:creationId xmlns:a16="http://schemas.microsoft.com/office/drawing/2014/main" id="{FFB24A84-D87F-4D1B-AC67-BFE5595FC023}"/>
              </a:ext>
            </a:extLst>
          </p:cNvPr>
          <p:cNvSpPr>
            <a:spLocks noGrp="1"/>
          </p:cNvSpPr>
          <p:nvPr>
            <p:ph type="dt" sz="half" idx="10"/>
          </p:nvPr>
        </p:nvSpPr>
        <p:spPr>
          <a:xfrm>
            <a:off x="838200" y="6400415"/>
            <a:ext cx="1100907" cy="276999"/>
          </a:xfrm>
        </p:spPr>
        <p:txBody>
          <a:bodyPr/>
          <a:lstStyle/>
          <a:p>
            <a:r>
              <a:rPr lang="de-DE" dirty="0"/>
              <a:t>Stand: 04/2026</a:t>
            </a:r>
          </a:p>
        </p:txBody>
      </p:sp>
      <p:sp>
        <p:nvSpPr>
          <p:cNvPr id="4" name="Fußzeilenplatzhalter 3">
            <a:extLst>
              <a:ext uri="{FF2B5EF4-FFF2-40B4-BE49-F238E27FC236}">
                <a16:creationId xmlns:a16="http://schemas.microsoft.com/office/drawing/2014/main" id="{7FAF42B4-CB0F-4112-AABA-27FCB6DD5758}"/>
              </a:ext>
            </a:extLst>
          </p:cNvPr>
          <p:cNvSpPr>
            <a:spLocks noGrp="1"/>
          </p:cNvSpPr>
          <p:nvPr>
            <p:ph type="ftr" sz="quarter" idx="11"/>
          </p:nvPr>
        </p:nvSpPr>
        <p:spPr/>
        <p:txBody>
          <a:bodyPr/>
          <a:lstStyle/>
          <a:p>
            <a:r>
              <a:rPr lang="de-DE" dirty="0"/>
              <a:t>E-Scooter</a:t>
            </a:r>
          </a:p>
        </p:txBody>
      </p:sp>
      <p:sp>
        <p:nvSpPr>
          <p:cNvPr id="5" name="Foliennummernplatzhalter 4">
            <a:extLst>
              <a:ext uri="{FF2B5EF4-FFF2-40B4-BE49-F238E27FC236}">
                <a16:creationId xmlns:a16="http://schemas.microsoft.com/office/drawing/2014/main" id="{654EAA94-B2D3-4075-9546-C584989CC755}"/>
              </a:ext>
            </a:extLst>
          </p:cNvPr>
          <p:cNvSpPr>
            <a:spLocks noGrp="1"/>
          </p:cNvSpPr>
          <p:nvPr>
            <p:ph type="sldNum" sz="quarter" idx="12"/>
          </p:nvPr>
        </p:nvSpPr>
        <p:spPr/>
        <p:txBody>
          <a:bodyPr/>
          <a:lstStyle/>
          <a:p>
            <a:fld id="{F485578E-06B4-48F1-88F1-7C5FBE3E5D01}" type="slidenum">
              <a:rPr lang="de-DE" smtClean="0"/>
              <a:pPr/>
              <a:t>11</a:t>
            </a:fld>
            <a:endParaRPr lang="de-DE"/>
          </a:p>
        </p:txBody>
      </p:sp>
      <p:sp>
        <p:nvSpPr>
          <p:cNvPr id="6" name="Textplatzhalter 5">
            <a:extLst>
              <a:ext uri="{FF2B5EF4-FFF2-40B4-BE49-F238E27FC236}">
                <a16:creationId xmlns:a16="http://schemas.microsoft.com/office/drawing/2014/main" id="{DD672911-867C-4CED-9A9E-5E49FF7480B8}"/>
              </a:ext>
            </a:extLst>
          </p:cNvPr>
          <p:cNvSpPr>
            <a:spLocks noGrp="1"/>
          </p:cNvSpPr>
          <p:nvPr>
            <p:ph type="body" sz="quarter" idx="13"/>
          </p:nvPr>
        </p:nvSpPr>
        <p:spPr/>
        <p:txBody>
          <a:bodyPr/>
          <a:lstStyle/>
          <a:p>
            <a:r>
              <a:rPr lang="de-DE" dirty="0"/>
              <a:t>KFV (Kuratorium für Verkehrssicherheit) </a:t>
            </a:r>
          </a:p>
          <a:p>
            <a:r>
              <a:rPr lang="de-DE" dirty="0"/>
              <a:t>Schleiergasse 18 | A-1100 Wien </a:t>
            </a:r>
          </a:p>
          <a:p>
            <a:r>
              <a:rPr lang="de-DE" dirty="0"/>
              <a:t>Tel: +43-(0)5 77 0 77-2110 | Fax: +43-(0)5 77 0 77-1186</a:t>
            </a:r>
          </a:p>
          <a:p>
            <a:r>
              <a:rPr lang="de-DE" dirty="0"/>
              <a:t>E-Mail: sabine.kaulich@kfv.at | www.kfv.at </a:t>
            </a:r>
          </a:p>
        </p:txBody>
      </p:sp>
      <p:sp>
        <p:nvSpPr>
          <p:cNvPr id="7" name="Textplatzhalter 6">
            <a:extLst>
              <a:ext uri="{FF2B5EF4-FFF2-40B4-BE49-F238E27FC236}">
                <a16:creationId xmlns:a16="http://schemas.microsoft.com/office/drawing/2014/main" id="{1EB4E616-15F0-4841-AC5E-C552A1C066D1}"/>
              </a:ext>
            </a:extLst>
          </p:cNvPr>
          <p:cNvSpPr>
            <a:spLocks noGrp="1"/>
          </p:cNvSpPr>
          <p:nvPr>
            <p:ph type="body" sz="quarter" idx="14"/>
          </p:nvPr>
        </p:nvSpPr>
        <p:spPr/>
        <p:txBody>
          <a:bodyPr/>
          <a:lstStyle/>
          <a:p>
            <a:r>
              <a:rPr lang="de-AT" dirty="0"/>
              <a:t>© KFV. Sämtliche Angaben erfolgen trotz sorgfältiger Bearbeitung ohne Gewähr. Eine Haftung ist ausgeschlossen. Alle Rechte vorbehalten. </a:t>
            </a:r>
          </a:p>
          <a:p>
            <a:r>
              <a:rPr lang="de-AT" dirty="0"/>
              <a:t>Jede Verwertung darf nur mit Zustimmung des KFV erfolgen.</a:t>
            </a:r>
          </a:p>
        </p:txBody>
      </p:sp>
    </p:spTree>
    <p:extLst>
      <p:ext uri="{BB962C8B-B14F-4D97-AF65-F5344CB8AC3E}">
        <p14:creationId xmlns:p14="http://schemas.microsoft.com/office/powerpoint/2010/main" val="54433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104A-00B5-0007-D7A4-C9E2F7AAEF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74B260-CA7E-5E5E-6097-94A0A3B6BB8F}"/>
              </a:ext>
            </a:extLst>
          </p:cNvPr>
          <p:cNvSpPr>
            <a:spLocks noGrp="1"/>
          </p:cNvSpPr>
          <p:nvPr>
            <p:ph type="title"/>
          </p:nvPr>
        </p:nvSpPr>
        <p:spPr>
          <a:xfrm>
            <a:off x="482421" y="319086"/>
            <a:ext cx="10515600" cy="1015663"/>
          </a:xfrm>
        </p:spPr>
        <p:txBody>
          <a:bodyPr/>
          <a:lstStyle/>
          <a:p>
            <a:r>
              <a:rPr lang="de-DE" noProof="0" dirty="0"/>
              <a:t>Welche Regeln gelten für Tretroller und E-Scooter?</a:t>
            </a:r>
            <a:br>
              <a:rPr lang="de-DE" dirty="0"/>
            </a:br>
            <a:r>
              <a:rPr lang="de-DE" sz="2000" dirty="0">
                <a:solidFill>
                  <a:srgbClr val="FF0000"/>
                </a:solidFill>
              </a:rPr>
              <a:t>neu</a:t>
            </a:r>
            <a:r>
              <a:rPr lang="de-DE" sz="2000" dirty="0"/>
              <a:t> </a:t>
            </a:r>
            <a:r>
              <a:rPr lang="de-DE" sz="2000" dirty="0">
                <a:solidFill>
                  <a:srgbClr val="FF0000"/>
                </a:solidFill>
              </a:rPr>
              <a:t>ab 01.05.2026 (36. StVO-Novelle)</a:t>
            </a:r>
            <a:endParaRPr lang="de-DE" noProof="0" dirty="0">
              <a:solidFill>
                <a:srgbClr val="FF0000"/>
              </a:solidFill>
            </a:endParaRPr>
          </a:p>
        </p:txBody>
      </p:sp>
      <p:sp>
        <p:nvSpPr>
          <p:cNvPr id="3" name="Foliennummernplatzhalter 2">
            <a:extLst>
              <a:ext uri="{FF2B5EF4-FFF2-40B4-BE49-F238E27FC236}">
                <a16:creationId xmlns:a16="http://schemas.microsoft.com/office/drawing/2014/main" id="{18FCAEC6-882C-ADDF-AB99-D7015F654303}"/>
              </a:ext>
            </a:extLst>
          </p:cNvPr>
          <p:cNvSpPr>
            <a:spLocks noGrp="1"/>
          </p:cNvSpPr>
          <p:nvPr>
            <p:ph type="sldNum" sz="quarter" idx="12"/>
          </p:nvPr>
        </p:nvSpPr>
        <p:spPr/>
        <p:txBody>
          <a:bodyPr/>
          <a:lstStyle/>
          <a:p>
            <a:fld id="{F485578E-06B4-48F1-88F1-7C5FBE3E5D01}" type="slidenum">
              <a:rPr lang="de-DE" smtClean="0"/>
              <a:pPr/>
              <a:t>2</a:t>
            </a:fld>
            <a:endParaRPr lang="de-DE" dirty="0"/>
          </a:p>
        </p:txBody>
      </p:sp>
      <p:sp>
        <p:nvSpPr>
          <p:cNvPr id="23" name="Rechteck: abgerundete Ecken 22">
            <a:extLst>
              <a:ext uri="{FF2B5EF4-FFF2-40B4-BE49-F238E27FC236}">
                <a16:creationId xmlns:a16="http://schemas.microsoft.com/office/drawing/2014/main" id="{0E3B58C1-2036-4C01-0425-A4C0C2470534}"/>
              </a:ext>
            </a:extLst>
          </p:cNvPr>
          <p:cNvSpPr/>
          <p:nvPr/>
        </p:nvSpPr>
        <p:spPr>
          <a:xfrm>
            <a:off x="2260618" y="1531788"/>
            <a:ext cx="1692922" cy="471340"/>
          </a:xfrm>
          <a:prstGeom prst="roundRect">
            <a:avLst/>
          </a:prstGeom>
          <a:ln>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noProof="0" dirty="0"/>
              <a:t>Tretroller</a:t>
            </a:r>
          </a:p>
        </p:txBody>
      </p:sp>
      <p:sp>
        <p:nvSpPr>
          <p:cNvPr id="24" name="Rechteck: abgerundete Ecken 23">
            <a:extLst>
              <a:ext uri="{FF2B5EF4-FFF2-40B4-BE49-F238E27FC236}">
                <a16:creationId xmlns:a16="http://schemas.microsoft.com/office/drawing/2014/main" id="{315D5B01-2AB5-DA54-E309-08D49278674D}"/>
              </a:ext>
            </a:extLst>
          </p:cNvPr>
          <p:cNvSpPr/>
          <p:nvPr/>
        </p:nvSpPr>
        <p:spPr>
          <a:xfrm>
            <a:off x="8140495" y="1506129"/>
            <a:ext cx="1692922" cy="47134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E-Scooter</a:t>
            </a:r>
          </a:p>
        </p:txBody>
      </p:sp>
      <p:sp>
        <p:nvSpPr>
          <p:cNvPr id="27" name="Rechteck 26">
            <a:extLst>
              <a:ext uri="{FF2B5EF4-FFF2-40B4-BE49-F238E27FC236}">
                <a16:creationId xmlns:a16="http://schemas.microsoft.com/office/drawing/2014/main" id="{3F6916B7-725C-C604-5A6C-B244E06086D7}"/>
              </a:ext>
            </a:extLst>
          </p:cNvPr>
          <p:cNvSpPr/>
          <p:nvPr/>
        </p:nvSpPr>
        <p:spPr>
          <a:xfrm>
            <a:off x="771096"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28" name="Rechteck 27">
            <a:extLst>
              <a:ext uri="{FF2B5EF4-FFF2-40B4-BE49-F238E27FC236}">
                <a16:creationId xmlns:a16="http://schemas.microsoft.com/office/drawing/2014/main" id="{5E21468F-63F0-DE73-6E20-8D9437AFB8B3}"/>
              </a:ext>
            </a:extLst>
          </p:cNvPr>
          <p:cNvSpPr/>
          <p:nvPr/>
        </p:nvSpPr>
        <p:spPr>
          <a:xfrm>
            <a:off x="771096" y="4281317"/>
            <a:ext cx="2185252"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29" name="Rechteck 28">
            <a:extLst>
              <a:ext uri="{FF2B5EF4-FFF2-40B4-BE49-F238E27FC236}">
                <a16:creationId xmlns:a16="http://schemas.microsoft.com/office/drawing/2014/main" id="{BD9A777E-DF7A-D272-EEC9-AF353CD9E747}"/>
              </a:ext>
            </a:extLst>
          </p:cNvPr>
          <p:cNvSpPr/>
          <p:nvPr/>
        </p:nvSpPr>
        <p:spPr>
          <a:xfrm>
            <a:off x="771096" y="5108884"/>
            <a:ext cx="2185252"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sp>
        <p:nvSpPr>
          <p:cNvPr id="4" name="Rechteck 3">
            <a:extLst>
              <a:ext uri="{FF2B5EF4-FFF2-40B4-BE49-F238E27FC236}">
                <a16:creationId xmlns:a16="http://schemas.microsoft.com/office/drawing/2014/main" id="{07DA5E41-968A-E740-9A8B-1FB47AB852B9}"/>
              </a:ext>
            </a:extLst>
          </p:cNvPr>
          <p:cNvSpPr/>
          <p:nvPr/>
        </p:nvSpPr>
        <p:spPr>
          <a:xfrm>
            <a:off x="785591" y="2440779"/>
            <a:ext cx="2170758"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5" name="Rechteck 4">
            <a:extLst>
              <a:ext uri="{FF2B5EF4-FFF2-40B4-BE49-F238E27FC236}">
                <a16:creationId xmlns:a16="http://schemas.microsoft.com/office/drawing/2014/main" id="{01EA32D6-8D18-C401-C555-465F66B0FD2F}"/>
              </a:ext>
            </a:extLst>
          </p:cNvPr>
          <p:cNvSpPr/>
          <p:nvPr/>
        </p:nvSpPr>
        <p:spPr>
          <a:xfrm>
            <a:off x="8948049" y="3234958"/>
            <a:ext cx="3004455" cy="880549"/>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200" dirty="0">
                <a:solidFill>
                  <a:schemeClr val="dk1"/>
                </a:solidFill>
              </a:rPr>
              <a:t>1 Bremse, Rückstrahler</a:t>
            </a:r>
            <a:r>
              <a:rPr lang="de-DE" sz="1200" dirty="0"/>
              <a:t> oder </a:t>
            </a:r>
            <a:r>
              <a:rPr lang="de-DE" sz="1200" dirty="0">
                <a:solidFill>
                  <a:schemeClr val="dk1"/>
                </a:solidFill>
              </a:rPr>
              <a:t>-folie vorne (weiß), hinten (rot) und seitlich (gelb), Licht bei Dunkelheit bzw. schlechter Sicht</a:t>
            </a:r>
          </a:p>
          <a:p>
            <a:r>
              <a:rPr lang="de-DE" sz="1200" dirty="0">
                <a:solidFill>
                  <a:srgbClr val="FF0000"/>
                </a:solidFill>
              </a:rPr>
              <a:t>NEU: Blinker, Klingel/Hupe</a:t>
            </a:r>
          </a:p>
        </p:txBody>
      </p:sp>
      <p:sp>
        <p:nvSpPr>
          <p:cNvPr id="7" name="Rechteck 6">
            <a:extLst>
              <a:ext uri="{FF2B5EF4-FFF2-40B4-BE49-F238E27FC236}">
                <a16:creationId xmlns:a16="http://schemas.microsoft.com/office/drawing/2014/main" id="{9F3DB0FA-E3A7-84C9-CF82-0BB47A44782B}"/>
              </a:ext>
            </a:extLst>
          </p:cNvPr>
          <p:cNvSpPr/>
          <p:nvPr/>
        </p:nvSpPr>
        <p:spPr>
          <a:xfrm>
            <a:off x="8948049" y="5890914"/>
            <a:ext cx="301432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wie für Radfahrende</a:t>
            </a:r>
          </a:p>
          <a:p>
            <a:r>
              <a:rPr lang="de-DE" sz="1400" dirty="0">
                <a:solidFill>
                  <a:srgbClr val="FF0000"/>
                </a:solidFill>
              </a:rPr>
              <a:t>Neu: Alkohollimit 0,5</a:t>
            </a:r>
            <a:r>
              <a:rPr lang="de-AT" sz="1400" dirty="0">
                <a:solidFill>
                  <a:srgbClr val="FF0000"/>
                </a:solidFill>
              </a:rPr>
              <a:t>‰</a:t>
            </a:r>
            <a:endParaRPr lang="de-DE" sz="1400" dirty="0">
              <a:solidFill>
                <a:srgbClr val="FF0000"/>
              </a:solidFill>
            </a:endParaRPr>
          </a:p>
        </p:txBody>
      </p:sp>
      <p:sp>
        <p:nvSpPr>
          <p:cNvPr id="8" name="Rechteck 7">
            <a:extLst>
              <a:ext uri="{FF2B5EF4-FFF2-40B4-BE49-F238E27FC236}">
                <a16:creationId xmlns:a16="http://schemas.microsoft.com/office/drawing/2014/main" id="{BAF51495-AE82-7D56-B724-1001AF15B8B3}"/>
              </a:ext>
            </a:extLst>
          </p:cNvPr>
          <p:cNvSpPr/>
          <p:nvPr/>
        </p:nvSpPr>
        <p:spPr>
          <a:xfrm>
            <a:off x="8948049" y="4281317"/>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dk1"/>
                </a:solidFill>
              </a:rPr>
              <a:t>12 Jahre (darunter nur mit Radfahrausweis oder einer mind. 16-jährigen Aufsichtsperson)</a:t>
            </a:r>
          </a:p>
        </p:txBody>
      </p:sp>
      <p:sp>
        <p:nvSpPr>
          <p:cNvPr id="9" name="Rechteck 8">
            <a:extLst>
              <a:ext uri="{FF2B5EF4-FFF2-40B4-BE49-F238E27FC236}">
                <a16:creationId xmlns:a16="http://schemas.microsoft.com/office/drawing/2014/main" id="{337079ED-6646-25B9-002F-98495A1C5A03}"/>
              </a:ext>
            </a:extLst>
          </p:cNvPr>
          <p:cNvSpPr/>
          <p:nvPr/>
        </p:nvSpPr>
        <p:spPr>
          <a:xfrm>
            <a:off x="8957916" y="5116079"/>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rgbClr val="FF0000"/>
                </a:solidFill>
              </a:rPr>
              <a:t>Neu: bis zum 16. Geburtstag </a:t>
            </a:r>
            <a:r>
              <a:rPr lang="de-DE" sz="1400" dirty="0"/>
              <a:t>(Empfehlung: immer!)</a:t>
            </a:r>
            <a:endParaRPr lang="de-DE" sz="1400" dirty="0">
              <a:solidFill>
                <a:schemeClr val="dk1"/>
              </a:solidFill>
            </a:endParaRPr>
          </a:p>
        </p:txBody>
      </p:sp>
      <p:sp>
        <p:nvSpPr>
          <p:cNvPr id="14" name="Rechteck 13">
            <a:extLst>
              <a:ext uri="{FF2B5EF4-FFF2-40B4-BE49-F238E27FC236}">
                <a16:creationId xmlns:a16="http://schemas.microsoft.com/office/drawing/2014/main" id="{302F602C-7D1C-A6D3-6CFB-CD20D6884FC7}"/>
              </a:ext>
            </a:extLst>
          </p:cNvPr>
          <p:cNvSpPr/>
          <p:nvPr/>
        </p:nvSpPr>
        <p:spPr>
          <a:xfrm>
            <a:off x="3117711" y="2449662"/>
            <a:ext cx="2978287"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Lenkstange, Trittbrett, </a:t>
            </a:r>
            <a:r>
              <a:rPr lang="de-DE" sz="1400" noProof="0" dirty="0"/>
              <a:t>äußerer Felgendurchmesser max. 30 cm, kein Sitz</a:t>
            </a:r>
          </a:p>
        </p:txBody>
      </p:sp>
      <p:sp>
        <p:nvSpPr>
          <p:cNvPr id="6" name="Rechteck 5">
            <a:extLst>
              <a:ext uri="{FF2B5EF4-FFF2-40B4-BE49-F238E27FC236}">
                <a16:creationId xmlns:a16="http://schemas.microsoft.com/office/drawing/2014/main" id="{EB567B2B-E447-1760-0AD9-5F250F6CB71C}"/>
              </a:ext>
            </a:extLst>
          </p:cNvPr>
          <p:cNvSpPr/>
          <p:nvPr/>
        </p:nvSpPr>
        <p:spPr>
          <a:xfrm>
            <a:off x="3117711" y="3260999"/>
            <a:ext cx="2983604" cy="852625"/>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keine Vorgaben</a:t>
            </a:r>
          </a:p>
        </p:txBody>
      </p:sp>
      <p:sp>
        <p:nvSpPr>
          <p:cNvPr id="15" name="Rechteck 14">
            <a:extLst>
              <a:ext uri="{FF2B5EF4-FFF2-40B4-BE49-F238E27FC236}">
                <a16:creationId xmlns:a16="http://schemas.microsoft.com/office/drawing/2014/main" id="{E0A1D360-D267-E6CE-FEBC-27D118788C83}"/>
              </a:ext>
            </a:extLst>
          </p:cNvPr>
          <p:cNvSpPr/>
          <p:nvPr/>
        </p:nvSpPr>
        <p:spPr>
          <a:xfrm>
            <a:off x="3123029" y="5890914"/>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wie für </a:t>
            </a:r>
            <a:r>
              <a:rPr lang="de-DE" sz="1400" noProof="0" dirty="0" err="1"/>
              <a:t>Zufußgehende</a:t>
            </a:r>
            <a:endParaRPr lang="de-DE" sz="1400" noProof="0" dirty="0"/>
          </a:p>
        </p:txBody>
      </p:sp>
      <p:sp>
        <p:nvSpPr>
          <p:cNvPr id="16" name="Rechteck 15">
            <a:extLst>
              <a:ext uri="{FF2B5EF4-FFF2-40B4-BE49-F238E27FC236}">
                <a16:creationId xmlns:a16="http://schemas.microsoft.com/office/drawing/2014/main" id="{4ACF43F4-2D14-2DE0-226C-D3F23358500D}"/>
              </a:ext>
            </a:extLst>
          </p:cNvPr>
          <p:cNvSpPr/>
          <p:nvPr/>
        </p:nvSpPr>
        <p:spPr>
          <a:xfrm>
            <a:off x="3107080" y="4290942"/>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8 Jahre (darunter nur mit einer mind. 16-jährigen Aufsichtsperson)</a:t>
            </a:r>
          </a:p>
        </p:txBody>
      </p:sp>
      <p:sp>
        <p:nvSpPr>
          <p:cNvPr id="17" name="Rechteck 16">
            <a:extLst>
              <a:ext uri="{FF2B5EF4-FFF2-40B4-BE49-F238E27FC236}">
                <a16:creationId xmlns:a16="http://schemas.microsoft.com/office/drawing/2014/main" id="{B78CCC14-FDD8-08C0-1944-A4E87AB7ACDA}"/>
              </a:ext>
            </a:extLst>
          </p:cNvPr>
          <p:cNvSpPr/>
          <p:nvPr/>
        </p:nvSpPr>
        <p:spPr>
          <a:xfrm>
            <a:off x="3107079" y="5106635"/>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nein (aber Empfehlung!)</a:t>
            </a:r>
          </a:p>
        </p:txBody>
      </p:sp>
      <p:sp>
        <p:nvSpPr>
          <p:cNvPr id="32" name="Rechteck 31">
            <a:extLst>
              <a:ext uri="{FF2B5EF4-FFF2-40B4-BE49-F238E27FC236}">
                <a16:creationId xmlns:a16="http://schemas.microsoft.com/office/drawing/2014/main" id="{61F86730-558E-8A6D-CFBE-314CE5715118}"/>
              </a:ext>
            </a:extLst>
          </p:cNvPr>
          <p:cNvSpPr/>
          <p:nvPr/>
        </p:nvSpPr>
        <p:spPr>
          <a:xfrm>
            <a:off x="8948053" y="2440037"/>
            <a:ext cx="300445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wie beim Tretroller, zusätzlich max. 600 Watt, max. 25 km/h</a:t>
            </a:r>
          </a:p>
        </p:txBody>
      </p:sp>
      <p:sp>
        <p:nvSpPr>
          <p:cNvPr id="13" name="Rechteck 12">
            <a:extLst>
              <a:ext uri="{FF2B5EF4-FFF2-40B4-BE49-F238E27FC236}">
                <a16:creationId xmlns:a16="http://schemas.microsoft.com/office/drawing/2014/main" id="{AF58FB1E-FA01-C1D5-8BDD-19666B579B9F}"/>
              </a:ext>
            </a:extLst>
          </p:cNvPr>
          <p:cNvSpPr/>
          <p:nvPr/>
        </p:nvSpPr>
        <p:spPr>
          <a:xfrm>
            <a:off x="6649381" y="2433348"/>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34" name="Rechteck 33">
            <a:extLst>
              <a:ext uri="{FF2B5EF4-FFF2-40B4-BE49-F238E27FC236}">
                <a16:creationId xmlns:a16="http://schemas.microsoft.com/office/drawing/2014/main" id="{D7A8669C-1ECC-6033-E62A-9519651994A2}"/>
              </a:ext>
            </a:extLst>
          </p:cNvPr>
          <p:cNvSpPr/>
          <p:nvPr/>
        </p:nvSpPr>
        <p:spPr>
          <a:xfrm>
            <a:off x="785591" y="3239867"/>
            <a:ext cx="2170757"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5" name="Rechteck 34">
            <a:extLst>
              <a:ext uri="{FF2B5EF4-FFF2-40B4-BE49-F238E27FC236}">
                <a16:creationId xmlns:a16="http://schemas.microsoft.com/office/drawing/2014/main" id="{CD24314C-94B0-28C1-CC81-7A663A4EDFFD}"/>
              </a:ext>
            </a:extLst>
          </p:cNvPr>
          <p:cNvSpPr/>
          <p:nvPr/>
        </p:nvSpPr>
        <p:spPr>
          <a:xfrm>
            <a:off x="6636476" y="3234346"/>
            <a:ext cx="2199747"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6" name="Rechteck 35">
            <a:extLst>
              <a:ext uri="{FF2B5EF4-FFF2-40B4-BE49-F238E27FC236}">
                <a16:creationId xmlns:a16="http://schemas.microsoft.com/office/drawing/2014/main" id="{8C5BB5C1-B27F-DF9B-EAB3-4300838AC5B1}"/>
              </a:ext>
            </a:extLst>
          </p:cNvPr>
          <p:cNvSpPr/>
          <p:nvPr/>
        </p:nvSpPr>
        <p:spPr>
          <a:xfrm>
            <a:off x="6636475"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37" name="Rechteck 36">
            <a:extLst>
              <a:ext uri="{FF2B5EF4-FFF2-40B4-BE49-F238E27FC236}">
                <a16:creationId xmlns:a16="http://schemas.microsoft.com/office/drawing/2014/main" id="{74BE51E9-A516-A90B-A61E-6372A4AD9973}"/>
              </a:ext>
            </a:extLst>
          </p:cNvPr>
          <p:cNvSpPr/>
          <p:nvPr/>
        </p:nvSpPr>
        <p:spPr>
          <a:xfrm>
            <a:off x="6649381" y="4281317"/>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38" name="Rechteck 37">
            <a:extLst>
              <a:ext uri="{FF2B5EF4-FFF2-40B4-BE49-F238E27FC236}">
                <a16:creationId xmlns:a16="http://schemas.microsoft.com/office/drawing/2014/main" id="{8C61F8CE-B666-B8F9-AC29-AD00369CFB37}"/>
              </a:ext>
            </a:extLst>
          </p:cNvPr>
          <p:cNvSpPr/>
          <p:nvPr/>
        </p:nvSpPr>
        <p:spPr>
          <a:xfrm>
            <a:off x="6649380" y="510888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pic>
        <p:nvPicPr>
          <p:cNvPr id="20" name="Grafik 19">
            <a:extLst>
              <a:ext uri="{FF2B5EF4-FFF2-40B4-BE49-F238E27FC236}">
                <a16:creationId xmlns:a16="http://schemas.microsoft.com/office/drawing/2014/main" id="{A8BFBC5E-00F0-D5B9-8976-9928A89C8D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56076" y="1420068"/>
            <a:ext cx="667173" cy="535223"/>
          </a:xfrm>
          <a:prstGeom prst="rect">
            <a:avLst/>
          </a:prstGeom>
        </p:spPr>
      </p:pic>
      <p:pic>
        <p:nvPicPr>
          <p:cNvPr id="26" name="Grafik 25">
            <a:extLst>
              <a:ext uri="{FF2B5EF4-FFF2-40B4-BE49-F238E27FC236}">
                <a16:creationId xmlns:a16="http://schemas.microsoft.com/office/drawing/2014/main" id="{78CF4C57-EBCC-AA64-D495-DB8437BE65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20910" y="1464447"/>
            <a:ext cx="671483" cy="538681"/>
          </a:xfrm>
          <a:prstGeom prst="rect">
            <a:avLst/>
          </a:prstGeom>
        </p:spPr>
      </p:pic>
      <p:sp>
        <p:nvSpPr>
          <p:cNvPr id="10" name="Textfeld 9">
            <a:extLst>
              <a:ext uri="{FF2B5EF4-FFF2-40B4-BE49-F238E27FC236}">
                <a16:creationId xmlns:a16="http://schemas.microsoft.com/office/drawing/2014/main" id="{B56AC5FE-E873-9F67-5239-47A439842B5C}"/>
              </a:ext>
            </a:extLst>
          </p:cNvPr>
          <p:cNvSpPr txBox="1"/>
          <p:nvPr/>
        </p:nvSpPr>
        <p:spPr>
          <a:xfrm>
            <a:off x="9383136" y="6610351"/>
            <a:ext cx="3014321" cy="200055"/>
          </a:xfrm>
          <a:prstGeom prst="rect">
            <a:avLst/>
          </a:prstGeom>
          <a:noFill/>
        </p:spPr>
        <p:txBody>
          <a:bodyPr wrap="square" rtlCol="0">
            <a:spAutoFit/>
          </a:bodyPr>
          <a:lstStyle/>
          <a:p>
            <a:r>
              <a:rPr lang="de-DE" sz="700" dirty="0">
                <a:solidFill>
                  <a:schemeClr val="bg2">
                    <a:lumMod val="50000"/>
                  </a:schemeClr>
                </a:solidFill>
              </a:rPr>
              <a:t>Bild Scooter/E-Scooter: © </a:t>
            </a:r>
            <a:r>
              <a:rPr lang="de-DE" sz="700" dirty="0" err="1">
                <a:solidFill>
                  <a:schemeClr val="bg2">
                    <a:lumMod val="50000"/>
                  </a:schemeClr>
                </a:solidFill>
              </a:rPr>
              <a:t>mypresentation</a:t>
            </a:r>
            <a:r>
              <a:rPr lang="de-DE" sz="700" dirty="0">
                <a:solidFill>
                  <a:schemeClr val="bg2">
                    <a:lumMod val="50000"/>
                  </a:schemeClr>
                </a:solidFill>
              </a:rPr>
              <a:t>/Gebesmair/ChatGPT</a:t>
            </a:r>
          </a:p>
        </p:txBody>
      </p:sp>
    </p:spTree>
    <p:extLst>
      <p:ext uri="{BB962C8B-B14F-4D97-AF65-F5344CB8AC3E}">
        <p14:creationId xmlns:p14="http://schemas.microsoft.com/office/powerpoint/2010/main" val="33247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4" grpId="0" animBg="1"/>
      <p:bldP spid="6" grpId="0" animBg="1"/>
      <p:bldP spid="15" grpId="0" animBg="1"/>
      <p:bldP spid="16" grpId="0" animBg="1"/>
      <p:bldP spid="17"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EA811-19CD-4F04-CF08-5BFE48114C4D}"/>
              </a:ext>
            </a:extLst>
          </p:cNvPr>
          <p:cNvSpPr>
            <a:spLocks noGrp="1"/>
          </p:cNvSpPr>
          <p:nvPr>
            <p:ph type="title"/>
          </p:nvPr>
        </p:nvSpPr>
        <p:spPr>
          <a:xfrm>
            <a:off x="762635" y="577254"/>
            <a:ext cx="10515600" cy="1015663"/>
          </a:xfrm>
        </p:spPr>
        <p:txBody>
          <a:bodyPr/>
          <a:lstStyle/>
          <a:p>
            <a:r>
              <a:rPr lang="de-DE" noProof="0" dirty="0"/>
              <a:t>Wo darf man mit einem Tretroller oder E-Scooter fahren? </a:t>
            </a:r>
            <a:endParaRPr lang="de-DE" noProof="0" dirty="0">
              <a:highlight>
                <a:srgbClr val="FFFF00"/>
              </a:highlight>
            </a:endParaRPr>
          </a:p>
        </p:txBody>
      </p:sp>
      <p:sp>
        <p:nvSpPr>
          <p:cNvPr id="5" name="Foliennummernplatzhalter 4">
            <a:extLst>
              <a:ext uri="{FF2B5EF4-FFF2-40B4-BE49-F238E27FC236}">
                <a16:creationId xmlns:a16="http://schemas.microsoft.com/office/drawing/2014/main" id="{1E0EEA64-0CB8-A24A-8986-4672B5D31C05}"/>
              </a:ext>
            </a:extLst>
          </p:cNvPr>
          <p:cNvSpPr>
            <a:spLocks noGrp="1"/>
          </p:cNvSpPr>
          <p:nvPr>
            <p:ph type="sldNum" sz="quarter" idx="12"/>
          </p:nvPr>
        </p:nvSpPr>
        <p:spPr/>
        <p:txBody>
          <a:bodyPr/>
          <a:lstStyle/>
          <a:p>
            <a:fld id="{F485578E-06B4-48F1-88F1-7C5FBE3E5D01}" type="slidenum">
              <a:rPr lang="de-DE" smtClean="0"/>
              <a:pPr/>
              <a:t>3</a:t>
            </a:fld>
            <a:endParaRPr lang="de-DE" dirty="0"/>
          </a:p>
        </p:txBody>
      </p:sp>
      <p:pic>
        <p:nvPicPr>
          <p:cNvPr id="7" name="Grafik 6">
            <a:extLst>
              <a:ext uri="{FF2B5EF4-FFF2-40B4-BE49-F238E27FC236}">
                <a16:creationId xmlns:a16="http://schemas.microsoft.com/office/drawing/2014/main" id="{3FF4FE5A-97C2-8AF1-3FE8-DAF94D3F5010}"/>
              </a:ext>
            </a:extLst>
          </p:cNvPr>
          <p:cNvPicPr>
            <a:picLocks noChangeAspect="1"/>
          </p:cNvPicPr>
          <p:nvPr/>
        </p:nvPicPr>
        <p:blipFill>
          <a:blip r:embed="rId3">
            <a:extLst>
              <a:ext uri="{28A0092B-C50C-407E-A947-70E740481C1C}">
                <a14:useLocalDpi xmlns:a14="http://schemas.microsoft.com/office/drawing/2010/main" val="0"/>
              </a:ext>
            </a:extLst>
          </a:blip>
          <a:srcRect t="12485" b="12485"/>
          <a:stretch/>
        </p:blipFill>
        <p:spPr>
          <a:xfrm>
            <a:off x="1059721" y="1622225"/>
            <a:ext cx="2268000" cy="2268000"/>
          </a:xfrm>
          <a:prstGeom prst="ellipse">
            <a:avLst/>
          </a:prstGeom>
          <a:ln w="38100">
            <a:solidFill>
              <a:schemeClr val="bg1">
                <a:lumMod val="50000"/>
              </a:schemeClr>
            </a:solidFill>
          </a:ln>
        </p:spPr>
      </p:pic>
      <p:pic>
        <p:nvPicPr>
          <p:cNvPr id="8" name="Grafik 7">
            <a:extLst>
              <a:ext uri="{FF2B5EF4-FFF2-40B4-BE49-F238E27FC236}">
                <a16:creationId xmlns:a16="http://schemas.microsoft.com/office/drawing/2014/main" id="{91B16B92-66F7-A582-9734-BC822F36E2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6"/>
          <a:stretch/>
        </p:blipFill>
        <p:spPr>
          <a:xfrm>
            <a:off x="8335220" y="4290258"/>
            <a:ext cx="2268000" cy="2268000"/>
          </a:xfrm>
          <a:prstGeom prst="ellipse">
            <a:avLst/>
          </a:prstGeom>
          <a:ln w="38100">
            <a:solidFill>
              <a:schemeClr val="bg1">
                <a:lumMod val="50000"/>
              </a:schemeClr>
            </a:solidFill>
          </a:ln>
        </p:spPr>
      </p:pic>
      <p:pic>
        <p:nvPicPr>
          <p:cNvPr id="9" name="Grafik 8">
            <a:extLst>
              <a:ext uri="{FF2B5EF4-FFF2-40B4-BE49-F238E27FC236}">
                <a16:creationId xmlns:a16="http://schemas.microsoft.com/office/drawing/2014/main" id="{82D42679-ABE1-CAC5-19BA-03C28BC84297}"/>
              </a:ext>
            </a:extLst>
          </p:cNvPr>
          <p:cNvPicPr>
            <a:picLocks noChangeAspect="1"/>
          </p:cNvPicPr>
          <p:nvPr/>
        </p:nvPicPr>
        <p:blipFill>
          <a:blip r:embed="rId5">
            <a:extLst>
              <a:ext uri="{28A0092B-C50C-407E-A947-70E740481C1C}">
                <a14:useLocalDpi xmlns:a14="http://schemas.microsoft.com/office/drawing/2010/main" val="0"/>
              </a:ext>
            </a:extLst>
          </a:blip>
          <a:srcRect l="5268" r="5268"/>
          <a:stretch/>
        </p:blipFill>
        <p:spPr>
          <a:xfrm>
            <a:off x="8415153" y="1621698"/>
            <a:ext cx="2268000" cy="2268000"/>
          </a:xfrm>
          <a:prstGeom prst="ellipse">
            <a:avLst/>
          </a:prstGeom>
          <a:ln w="38100">
            <a:solidFill>
              <a:schemeClr val="bg1">
                <a:lumMod val="50000"/>
              </a:schemeClr>
            </a:solidFill>
          </a:ln>
        </p:spPr>
      </p:pic>
      <p:pic>
        <p:nvPicPr>
          <p:cNvPr id="10" name="Grafik 9">
            <a:extLst>
              <a:ext uri="{FF2B5EF4-FFF2-40B4-BE49-F238E27FC236}">
                <a16:creationId xmlns:a16="http://schemas.microsoft.com/office/drawing/2014/main" id="{578CF388-7AB6-79E0-339D-2183F9ABDF9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44417" y="4357640"/>
            <a:ext cx="2268000" cy="2268000"/>
          </a:xfrm>
          <a:prstGeom prst="ellipse">
            <a:avLst/>
          </a:prstGeom>
          <a:ln w="38100">
            <a:solidFill>
              <a:schemeClr val="bg1">
                <a:lumMod val="50000"/>
              </a:schemeClr>
            </a:solidFill>
          </a:ln>
        </p:spPr>
      </p:pic>
      <p:pic>
        <p:nvPicPr>
          <p:cNvPr id="11" name="Grafik 10">
            <a:extLst>
              <a:ext uri="{FF2B5EF4-FFF2-40B4-BE49-F238E27FC236}">
                <a16:creationId xmlns:a16="http://schemas.microsoft.com/office/drawing/2014/main" id="{9B3CD7C5-2E71-B97B-ECFE-BD49B2BA1F13}"/>
              </a:ext>
            </a:extLst>
          </p:cNvPr>
          <p:cNvPicPr>
            <a:picLocks noChangeAspect="1"/>
          </p:cNvPicPr>
          <p:nvPr/>
        </p:nvPicPr>
        <p:blipFill>
          <a:blip r:embed="rId7">
            <a:extLst>
              <a:ext uri="{28A0092B-C50C-407E-A947-70E740481C1C}">
                <a14:useLocalDpi xmlns:a14="http://schemas.microsoft.com/office/drawing/2010/main" val="0"/>
              </a:ext>
            </a:extLst>
          </a:blip>
          <a:srcRect t="12485" b="12485"/>
          <a:stretch/>
        </p:blipFill>
        <p:spPr>
          <a:xfrm>
            <a:off x="4759091" y="4357640"/>
            <a:ext cx="2268000" cy="2268000"/>
          </a:xfrm>
          <a:prstGeom prst="ellipse">
            <a:avLst/>
          </a:prstGeom>
          <a:ln w="38100">
            <a:solidFill>
              <a:schemeClr val="bg1">
                <a:lumMod val="50000"/>
              </a:schemeClr>
            </a:solidFill>
          </a:ln>
        </p:spPr>
      </p:pic>
      <p:pic>
        <p:nvPicPr>
          <p:cNvPr id="12" name="Grafik 11">
            <a:extLst>
              <a:ext uri="{FF2B5EF4-FFF2-40B4-BE49-F238E27FC236}">
                <a16:creationId xmlns:a16="http://schemas.microsoft.com/office/drawing/2014/main" id="{3DEAE93F-B964-7AC2-F8B8-86B9625271E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37437" y="1621698"/>
            <a:ext cx="2268000" cy="2268000"/>
          </a:xfrm>
          <a:prstGeom prst="ellipse">
            <a:avLst/>
          </a:prstGeom>
          <a:ln w="38100">
            <a:solidFill>
              <a:schemeClr val="bg1">
                <a:lumMod val="50000"/>
              </a:schemeClr>
            </a:solidFill>
          </a:ln>
        </p:spPr>
      </p:pic>
      <p:sp>
        <p:nvSpPr>
          <p:cNvPr id="13" name="Textfeld 12">
            <a:extLst>
              <a:ext uri="{FF2B5EF4-FFF2-40B4-BE49-F238E27FC236}">
                <a16:creationId xmlns:a16="http://schemas.microsoft.com/office/drawing/2014/main" id="{57EE192F-3ACA-F82D-2DD0-5FD06D696E84}"/>
              </a:ext>
            </a:extLst>
          </p:cNvPr>
          <p:cNvSpPr txBox="1"/>
          <p:nvPr/>
        </p:nvSpPr>
        <p:spPr>
          <a:xfrm>
            <a:off x="3153657" y="3241149"/>
            <a:ext cx="1126111" cy="584775"/>
          </a:xfrm>
          <a:prstGeom prst="rect">
            <a:avLst/>
          </a:prstGeom>
          <a:noFill/>
        </p:spPr>
        <p:txBody>
          <a:bodyPr wrap="square" rtlCol="0">
            <a:spAutoFit/>
          </a:bodyPr>
          <a:lstStyle/>
          <a:p>
            <a:r>
              <a:rPr lang="de-AT" sz="1600" b="1" dirty="0"/>
              <a:t>Gehsteig, Gehweg</a:t>
            </a:r>
          </a:p>
        </p:txBody>
      </p:sp>
      <p:sp>
        <p:nvSpPr>
          <p:cNvPr id="14" name="Textfeld 13">
            <a:extLst>
              <a:ext uri="{FF2B5EF4-FFF2-40B4-BE49-F238E27FC236}">
                <a16:creationId xmlns:a16="http://schemas.microsoft.com/office/drawing/2014/main" id="{C3E8364E-1B80-517F-05FC-6FAFEBF67D03}"/>
              </a:ext>
            </a:extLst>
          </p:cNvPr>
          <p:cNvSpPr txBox="1"/>
          <p:nvPr/>
        </p:nvSpPr>
        <p:spPr>
          <a:xfrm>
            <a:off x="10622665" y="5877914"/>
            <a:ext cx="1311139" cy="584775"/>
          </a:xfrm>
          <a:prstGeom prst="rect">
            <a:avLst/>
          </a:prstGeom>
          <a:noFill/>
        </p:spPr>
        <p:txBody>
          <a:bodyPr wrap="square" rtlCol="0">
            <a:spAutoFit/>
          </a:bodyPr>
          <a:lstStyle/>
          <a:p>
            <a:r>
              <a:rPr lang="de-AT" sz="1600" b="1" dirty="0"/>
              <a:t>Fußgänger-zone</a:t>
            </a:r>
          </a:p>
        </p:txBody>
      </p:sp>
      <p:sp>
        <p:nvSpPr>
          <p:cNvPr id="16" name="Textfeld 15">
            <a:extLst>
              <a:ext uri="{FF2B5EF4-FFF2-40B4-BE49-F238E27FC236}">
                <a16:creationId xmlns:a16="http://schemas.microsoft.com/office/drawing/2014/main" id="{C9892140-BF9E-509E-90A8-474A044AADFA}"/>
              </a:ext>
            </a:extLst>
          </p:cNvPr>
          <p:cNvSpPr txBox="1"/>
          <p:nvPr/>
        </p:nvSpPr>
        <p:spPr>
          <a:xfrm>
            <a:off x="10528926" y="3243663"/>
            <a:ext cx="1498619" cy="584775"/>
          </a:xfrm>
          <a:prstGeom prst="rect">
            <a:avLst/>
          </a:prstGeom>
          <a:noFill/>
        </p:spPr>
        <p:txBody>
          <a:bodyPr wrap="square" rtlCol="0">
            <a:spAutoFit/>
          </a:bodyPr>
          <a:lstStyle/>
          <a:p>
            <a:r>
              <a:rPr lang="de-AT" sz="1600" b="1" dirty="0"/>
              <a:t>Begegnungs-zone</a:t>
            </a:r>
          </a:p>
        </p:txBody>
      </p:sp>
      <p:sp>
        <p:nvSpPr>
          <p:cNvPr id="22" name="Textfeld 21">
            <a:extLst>
              <a:ext uri="{FF2B5EF4-FFF2-40B4-BE49-F238E27FC236}">
                <a16:creationId xmlns:a16="http://schemas.microsoft.com/office/drawing/2014/main" id="{C342AA73-A2B1-5942-86F6-FE8E825CD647}"/>
              </a:ext>
            </a:extLst>
          </p:cNvPr>
          <p:cNvSpPr txBox="1"/>
          <p:nvPr/>
        </p:nvSpPr>
        <p:spPr>
          <a:xfrm>
            <a:off x="6725442" y="3259723"/>
            <a:ext cx="1297991" cy="338554"/>
          </a:xfrm>
          <a:prstGeom prst="rect">
            <a:avLst/>
          </a:prstGeom>
          <a:noFill/>
        </p:spPr>
        <p:txBody>
          <a:bodyPr wrap="square" rtlCol="0">
            <a:spAutoFit/>
          </a:bodyPr>
          <a:lstStyle/>
          <a:p>
            <a:pPr algn="ctr"/>
            <a:r>
              <a:rPr lang="de-AT" sz="1600" b="1" dirty="0"/>
              <a:t>Fahrbahn</a:t>
            </a:r>
          </a:p>
        </p:txBody>
      </p:sp>
      <p:sp>
        <p:nvSpPr>
          <p:cNvPr id="23" name="Textfeld 22">
            <a:extLst>
              <a:ext uri="{FF2B5EF4-FFF2-40B4-BE49-F238E27FC236}">
                <a16:creationId xmlns:a16="http://schemas.microsoft.com/office/drawing/2014/main" id="{07863976-F526-7DD4-ED48-D2FA48EAE196}"/>
              </a:ext>
            </a:extLst>
          </p:cNvPr>
          <p:cNvSpPr txBox="1"/>
          <p:nvPr/>
        </p:nvSpPr>
        <p:spPr>
          <a:xfrm>
            <a:off x="3103179" y="5992460"/>
            <a:ext cx="1330890" cy="584775"/>
          </a:xfrm>
          <a:prstGeom prst="rect">
            <a:avLst/>
          </a:prstGeom>
          <a:noFill/>
        </p:spPr>
        <p:txBody>
          <a:bodyPr wrap="square" rtlCol="0">
            <a:spAutoFit/>
          </a:bodyPr>
          <a:lstStyle/>
          <a:p>
            <a:pPr algn="ctr"/>
            <a:r>
              <a:rPr lang="de-AT" sz="1600" b="1" dirty="0"/>
              <a:t>Wohn- und Spielstraße</a:t>
            </a:r>
          </a:p>
        </p:txBody>
      </p:sp>
      <p:sp>
        <p:nvSpPr>
          <p:cNvPr id="30" name="Textfeld 29">
            <a:extLst>
              <a:ext uri="{FF2B5EF4-FFF2-40B4-BE49-F238E27FC236}">
                <a16:creationId xmlns:a16="http://schemas.microsoft.com/office/drawing/2014/main" id="{AFDA9E2A-376D-916B-E3F5-DCFB1E266500}"/>
              </a:ext>
            </a:extLst>
          </p:cNvPr>
          <p:cNvSpPr txBox="1"/>
          <p:nvPr/>
        </p:nvSpPr>
        <p:spPr>
          <a:xfrm>
            <a:off x="6725442" y="6001025"/>
            <a:ext cx="1214062" cy="338554"/>
          </a:xfrm>
          <a:prstGeom prst="rect">
            <a:avLst/>
          </a:prstGeom>
          <a:noFill/>
        </p:spPr>
        <p:txBody>
          <a:bodyPr wrap="square" rtlCol="0">
            <a:spAutoFit/>
          </a:bodyPr>
          <a:lstStyle/>
          <a:p>
            <a:pPr algn="ctr"/>
            <a:r>
              <a:rPr lang="de-AT" sz="1600" b="1" dirty="0"/>
              <a:t>Radweg</a:t>
            </a:r>
          </a:p>
        </p:txBody>
      </p:sp>
      <p:pic>
        <p:nvPicPr>
          <p:cNvPr id="4" name="Grafik 3">
            <a:extLst>
              <a:ext uri="{FF2B5EF4-FFF2-40B4-BE49-F238E27FC236}">
                <a16:creationId xmlns:a16="http://schemas.microsoft.com/office/drawing/2014/main" id="{39A074F7-4F10-5E57-F1E7-F3ABBA5F56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57827" y="4993235"/>
            <a:ext cx="1141385" cy="559760"/>
          </a:xfrm>
          <a:prstGeom prst="rect">
            <a:avLst/>
          </a:prstGeom>
        </p:spPr>
      </p:pic>
      <p:grpSp>
        <p:nvGrpSpPr>
          <p:cNvPr id="32" name="Gruppieren 31">
            <a:extLst>
              <a:ext uri="{FF2B5EF4-FFF2-40B4-BE49-F238E27FC236}">
                <a16:creationId xmlns:a16="http://schemas.microsoft.com/office/drawing/2014/main" id="{5F05B1AA-8804-01B3-C388-2693C5C842F5}"/>
              </a:ext>
            </a:extLst>
          </p:cNvPr>
          <p:cNvGrpSpPr/>
          <p:nvPr/>
        </p:nvGrpSpPr>
        <p:grpSpPr>
          <a:xfrm>
            <a:off x="2689202" y="1622007"/>
            <a:ext cx="504000" cy="504000"/>
            <a:chOff x="2689202" y="1622007"/>
            <a:chExt cx="504000" cy="504000"/>
          </a:xfrm>
        </p:grpSpPr>
        <p:sp>
          <p:nvSpPr>
            <p:cNvPr id="47" name="Ellipse 46">
              <a:extLst>
                <a:ext uri="{FF2B5EF4-FFF2-40B4-BE49-F238E27FC236}">
                  <a16:creationId xmlns:a16="http://schemas.microsoft.com/office/drawing/2014/main" id="{0D389912-5ECD-398C-D4D0-166649DC75FB}"/>
                </a:ext>
              </a:extLst>
            </p:cNvPr>
            <p:cNvSpPr/>
            <p:nvPr/>
          </p:nvSpPr>
          <p:spPr>
            <a:xfrm>
              <a:off x="2689202" y="1622007"/>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18" name="Grafik 17">
              <a:extLst>
                <a:ext uri="{FF2B5EF4-FFF2-40B4-BE49-F238E27FC236}">
                  <a16:creationId xmlns:a16="http://schemas.microsoft.com/office/drawing/2014/main" id="{E603B4DB-FDFF-51A8-63F7-61BE0CA7467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780191" y="1725930"/>
              <a:ext cx="323778" cy="259743"/>
            </a:xfrm>
            <a:prstGeom prst="rect">
              <a:avLst/>
            </a:prstGeom>
          </p:spPr>
        </p:pic>
      </p:grpSp>
      <p:grpSp>
        <p:nvGrpSpPr>
          <p:cNvPr id="39" name="Gruppieren 38">
            <a:extLst>
              <a:ext uri="{FF2B5EF4-FFF2-40B4-BE49-F238E27FC236}">
                <a16:creationId xmlns:a16="http://schemas.microsoft.com/office/drawing/2014/main" id="{E17AB279-E5FC-0B4C-6185-A2A65F062921}"/>
              </a:ext>
            </a:extLst>
          </p:cNvPr>
          <p:cNvGrpSpPr/>
          <p:nvPr/>
        </p:nvGrpSpPr>
        <p:grpSpPr>
          <a:xfrm>
            <a:off x="10040335" y="4357640"/>
            <a:ext cx="504000" cy="504000"/>
            <a:chOff x="10040335" y="4357640"/>
            <a:chExt cx="504000" cy="504000"/>
          </a:xfrm>
        </p:grpSpPr>
        <p:sp>
          <p:nvSpPr>
            <p:cNvPr id="56" name="Ellipse 55">
              <a:extLst>
                <a:ext uri="{FF2B5EF4-FFF2-40B4-BE49-F238E27FC236}">
                  <a16:creationId xmlns:a16="http://schemas.microsoft.com/office/drawing/2014/main" id="{1E05EA71-4EEB-EA21-8E29-37D6EA0BE150}"/>
                </a:ext>
              </a:extLst>
            </p:cNvPr>
            <p:cNvSpPr/>
            <p:nvPr/>
          </p:nvSpPr>
          <p:spPr>
            <a:xfrm>
              <a:off x="10040335" y="4357640"/>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1" name="Grafik 20">
              <a:extLst>
                <a:ext uri="{FF2B5EF4-FFF2-40B4-BE49-F238E27FC236}">
                  <a16:creationId xmlns:a16="http://schemas.microsoft.com/office/drawing/2014/main" id="{D199CACF-F882-3A0A-5514-54E82C89674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127276" y="4479575"/>
              <a:ext cx="323778" cy="259743"/>
            </a:xfrm>
            <a:prstGeom prst="rect">
              <a:avLst/>
            </a:prstGeom>
          </p:spPr>
        </p:pic>
      </p:grpSp>
      <p:grpSp>
        <p:nvGrpSpPr>
          <p:cNvPr id="33" name="Gruppieren 32">
            <a:extLst>
              <a:ext uri="{FF2B5EF4-FFF2-40B4-BE49-F238E27FC236}">
                <a16:creationId xmlns:a16="http://schemas.microsoft.com/office/drawing/2014/main" id="{EA13603F-7543-897B-61D9-7E84936B60D1}"/>
              </a:ext>
            </a:extLst>
          </p:cNvPr>
          <p:cNvGrpSpPr/>
          <p:nvPr/>
        </p:nvGrpSpPr>
        <p:grpSpPr>
          <a:xfrm>
            <a:off x="6369872" y="1621120"/>
            <a:ext cx="504000" cy="504000"/>
            <a:chOff x="6369872" y="1621120"/>
            <a:chExt cx="504000" cy="504000"/>
          </a:xfrm>
        </p:grpSpPr>
        <p:sp>
          <p:nvSpPr>
            <p:cNvPr id="53" name="Ellipse 52">
              <a:extLst>
                <a:ext uri="{FF2B5EF4-FFF2-40B4-BE49-F238E27FC236}">
                  <a16:creationId xmlns:a16="http://schemas.microsoft.com/office/drawing/2014/main" id="{3732C207-978B-9611-FFFD-B4798994E0BC}"/>
                </a:ext>
              </a:extLst>
            </p:cNvPr>
            <p:cNvSpPr/>
            <p:nvPr/>
          </p:nvSpPr>
          <p:spPr>
            <a:xfrm>
              <a:off x="6369872" y="1621120"/>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4" name="Grafik 23">
              <a:extLst>
                <a:ext uri="{FF2B5EF4-FFF2-40B4-BE49-F238E27FC236}">
                  <a16:creationId xmlns:a16="http://schemas.microsoft.com/office/drawing/2014/main" id="{192C979A-EE42-773F-A7E7-58E5CD3D514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459982" y="1700925"/>
              <a:ext cx="354948" cy="284748"/>
            </a:xfrm>
            <a:prstGeom prst="rect">
              <a:avLst/>
            </a:prstGeom>
          </p:spPr>
        </p:pic>
      </p:grpSp>
      <p:grpSp>
        <p:nvGrpSpPr>
          <p:cNvPr id="42" name="Gruppieren 41">
            <a:extLst>
              <a:ext uri="{FF2B5EF4-FFF2-40B4-BE49-F238E27FC236}">
                <a16:creationId xmlns:a16="http://schemas.microsoft.com/office/drawing/2014/main" id="{858749AC-40DA-AB4A-7A92-4958372DF2B4}"/>
              </a:ext>
            </a:extLst>
          </p:cNvPr>
          <p:cNvGrpSpPr/>
          <p:nvPr/>
        </p:nvGrpSpPr>
        <p:grpSpPr>
          <a:xfrm>
            <a:off x="2689203" y="4357640"/>
            <a:ext cx="964227" cy="979406"/>
            <a:chOff x="2689203" y="4357640"/>
            <a:chExt cx="964227" cy="979406"/>
          </a:xfrm>
        </p:grpSpPr>
        <p:grpSp>
          <p:nvGrpSpPr>
            <p:cNvPr id="36" name="Gruppieren 35">
              <a:extLst>
                <a:ext uri="{FF2B5EF4-FFF2-40B4-BE49-F238E27FC236}">
                  <a16:creationId xmlns:a16="http://schemas.microsoft.com/office/drawing/2014/main" id="{67A5E7AB-8898-DCB8-9074-C179BE9E5D18}"/>
                </a:ext>
              </a:extLst>
            </p:cNvPr>
            <p:cNvGrpSpPr/>
            <p:nvPr/>
          </p:nvGrpSpPr>
          <p:grpSpPr>
            <a:xfrm>
              <a:off x="2689203" y="4357640"/>
              <a:ext cx="504000" cy="504000"/>
              <a:chOff x="2689203" y="4357640"/>
              <a:chExt cx="504000" cy="504000"/>
            </a:xfrm>
          </p:grpSpPr>
          <p:sp>
            <p:nvSpPr>
              <p:cNvPr id="68" name="Ellipse 67">
                <a:extLst>
                  <a:ext uri="{FF2B5EF4-FFF2-40B4-BE49-F238E27FC236}">
                    <a16:creationId xmlns:a16="http://schemas.microsoft.com/office/drawing/2014/main" id="{17ACE1B0-6BC1-10F3-33F6-244C2E3BEEC2}"/>
                  </a:ext>
                </a:extLst>
              </p:cNvPr>
              <p:cNvSpPr/>
              <p:nvPr/>
            </p:nvSpPr>
            <p:spPr>
              <a:xfrm>
                <a:off x="2689203" y="4357640"/>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0" name="Grafik 19">
                <a:extLst>
                  <a:ext uri="{FF2B5EF4-FFF2-40B4-BE49-F238E27FC236}">
                    <a16:creationId xmlns:a16="http://schemas.microsoft.com/office/drawing/2014/main" id="{BEFCBFA8-3298-D61B-DAE3-C1D1462C85E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775656" y="4454490"/>
                <a:ext cx="323778" cy="259743"/>
              </a:xfrm>
              <a:prstGeom prst="rect">
                <a:avLst/>
              </a:prstGeom>
            </p:spPr>
          </p:pic>
        </p:grpSp>
        <p:grpSp>
          <p:nvGrpSpPr>
            <p:cNvPr id="37" name="Gruppieren 36">
              <a:extLst>
                <a:ext uri="{FF2B5EF4-FFF2-40B4-BE49-F238E27FC236}">
                  <a16:creationId xmlns:a16="http://schemas.microsoft.com/office/drawing/2014/main" id="{BE1B7F6E-8669-BA41-1367-A4E772CEC732}"/>
                </a:ext>
              </a:extLst>
            </p:cNvPr>
            <p:cNvGrpSpPr/>
            <p:nvPr/>
          </p:nvGrpSpPr>
          <p:grpSpPr>
            <a:xfrm>
              <a:off x="3149430" y="4833046"/>
              <a:ext cx="504000" cy="504000"/>
              <a:chOff x="3149430" y="4833046"/>
              <a:chExt cx="504000" cy="504000"/>
            </a:xfrm>
          </p:grpSpPr>
          <p:sp>
            <p:nvSpPr>
              <p:cNvPr id="65" name="Ellipse 64">
                <a:extLst>
                  <a:ext uri="{FF2B5EF4-FFF2-40B4-BE49-F238E27FC236}">
                    <a16:creationId xmlns:a16="http://schemas.microsoft.com/office/drawing/2014/main" id="{7B28F76B-384D-3FD2-AFC9-FDF127458DB6}"/>
                  </a:ext>
                </a:extLst>
              </p:cNvPr>
              <p:cNvSpPr/>
              <p:nvPr/>
            </p:nvSpPr>
            <p:spPr>
              <a:xfrm>
                <a:off x="3149430" y="4833046"/>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7" name="Grafik 26">
                <a:extLst>
                  <a:ext uri="{FF2B5EF4-FFF2-40B4-BE49-F238E27FC236}">
                    <a16:creationId xmlns:a16="http://schemas.microsoft.com/office/drawing/2014/main" id="{9D1D7A8B-9FD6-8C64-09B9-949A1C202C3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236201" y="4934127"/>
                <a:ext cx="354948" cy="284748"/>
              </a:xfrm>
              <a:prstGeom prst="rect">
                <a:avLst/>
              </a:prstGeom>
            </p:spPr>
          </p:pic>
        </p:grpSp>
      </p:grpSp>
      <p:grpSp>
        <p:nvGrpSpPr>
          <p:cNvPr id="38" name="Gruppieren 37">
            <a:extLst>
              <a:ext uri="{FF2B5EF4-FFF2-40B4-BE49-F238E27FC236}">
                <a16:creationId xmlns:a16="http://schemas.microsoft.com/office/drawing/2014/main" id="{46DC4CD3-D636-0BE2-4EE1-E462AE8FD90F}"/>
              </a:ext>
            </a:extLst>
          </p:cNvPr>
          <p:cNvGrpSpPr/>
          <p:nvPr/>
        </p:nvGrpSpPr>
        <p:grpSpPr>
          <a:xfrm>
            <a:off x="6369872" y="4357640"/>
            <a:ext cx="504000" cy="504000"/>
            <a:chOff x="6369872" y="4357640"/>
            <a:chExt cx="504000" cy="504000"/>
          </a:xfrm>
        </p:grpSpPr>
        <p:sp>
          <p:nvSpPr>
            <p:cNvPr id="74" name="Ellipse 73">
              <a:extLst>
                <a:ext uri="{FF2B5EF4-FFF2-40B4-BE49-F238E27FC236}">
                  <a16:creationId xmlns:a16="http://schemas.microsoft.com/office/drawing/2014/main" id="{75CA7D82-0C0C-946D-AA78-E878D6ECB438}"/>
                </a:ext>
              </a:extLst>
            </p:cNvPr>
            <p:cNvSpPr/>
            <p:nvPr/>
          </p:nvSpPr>
          <p:spPr>
            <a:xfrm>
              <a:off x="6369872" y="4357640"/>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8" name="Grafik 27">
              <a:extLst>
                <a:ext uri="{FF2B5EF4-FFF2-40B4-BE49-F238E27FC236}">
                  <a16:creationId xmlns:a16="http://schemas.microsoft.com/office/drawing/2014/main" id="{008E5B87-EEC2-9A88-182E-C14B17E54A4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459982" y="4450764"/>
              <a:ext cx="354948" cy="284748"/>
            </a:xfrm>
            <a:prstGeom prst="rect">
              <a:avLst/>
            </a:prstGeom>
          </p:spPr>
        </p:pic>
      </p:grpSp>
      <p:grpSp>
        <p:nvGrpSpPr>
          <p:cNvPr id="40" name="Gruppieren 39">
            <a:extLst>
              <a:ext uri="{FF2B5EF4-FFF2-40B4-BE49-F238E27FC236}">
                <a16:creationId xmlns:a16="http://schemas.microsoft.com/office/drawing/2014/main" id="{AB453AEA-0A2C-90CF-5D6A-4A5DB070F8DE}"/>
              </a:ext>
            </a:extLst>
          </p:cNvPr>
          <p:cNvGrpSpPr/>
          <p:nvPr/>
        </p:nvGrpSpPr>
        <p:grpSpPr>
          <a:xfrm>
            <a:off x="11523545" y="5411189"/>
            <a:ext cx="504000" cy="504000"/>
            <a:chOff x="11523545" y="5411189"/>
            <a:chExt cx="504000" cy="504000"/>
          </a:xfrm>
        </p:grpSpPr>
        <p:sp>
          <p:nvSpPr>
            <p:cNvPr id="15" name="Ellipse 14">
              <a:extLst>
                <a:ext uri="{FF2B5EF4-FFF2-40B4-BE49-F238E27FC236}">
                  <a16:creationId xmlns:a16="http://schemas.microsoft.com/office/drawing/2014/main" id="{760F97AA-B1DB-BBA5-45EB-02DB2067DD6A}"/>
                </a:ext>
              </a:extLst>
            </p:cNvPr>
            <p:cNvSpPr/>
            <p:nvPr/>
          </p:nvSpPr>
          <p:spPr>
            <a:xfrm>
              <a:off x="11523545" y="5411189"/>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9" name="Grafik 28">
              <a:extLst>
                <a:ext uri="{FF2B5EF4-FFF2-40B4-BE49-F238E27FC236}">
                  <a16:creationId xmlns:a16="http://schemas.microsoft.com/office/drawing/2014/main" id="{5CAEE598-4E77-1CDA-437B-CFC8D936F5F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578856" y="5502178"/>
              <a:ext cx="354948" cy="284748"/>
            </a:xfrm>
            <a:prstGeom prst="rect">
              <a:avLst/>
            </a:prstGeom>
          </p:spPr>
        </p:pic>
      </p:grpSp>
      <p:sp>
        <p:nvSpPr>
          <p:cNvPr id="31" name="Textfeld 30">
            <a:extLst>
              <a:ext uri="{FF2B5EF4-FFF2-40B4-BE49-F238E27FC236}">
                <a16:creationId xmlns:a16="http://schemas.microsoft.com/office/drawing/2014/main" id="{6E0E9713-039D-04EC-6479-98A7C3B9DA21}"/>
              </a:ext>
            </a:extLst>
          </p:cNvPr>
          <p:cNvSpPr txBox="1"/>
          <p:nvPr/>
        </p:nvSpPr>
        <p:spPr>
          <a:xfrm>
            <a:off x="8783782" y="6611244"/>
            <a:ext cx="3406906" cy="307777"/>
          </a:xfrm>
          <a:prstGeom prst="rect">
            <a:avLst/>
          </a:prstGeom>
          <a:noFill/>
        </p:spPr>
        <p:txBody>
          <a:bodyPr wrap="square" rtlCol="0">
            <a:spAutoFit/>
          </a:bodyPr>
          <a:lstStyle/>
          <a:p>
            <a:r>
              <a:rPr lang="de-DE" sz="700" dirty="0">
                <a:solidFill>
                  <a:schemeClr val="bg2">
                    <a:lumMod val="65000"/>
                  </a:schemeClr>
                </a:solidFill>
              </a:rPr>
              <a:t>Fotos © KFV, Bild Scooter/E-Scooter: © </a:t>
            </a:r>
            <a:r>
              <a:rPr lang="de-DE" sz="700" dirty="0" err="1">
                <a:solidFill>
                  <a:schemeClr val="bg2">
                    <a:lumMod val="65000"/>
                  </a:schemeClr>
                </a:solidFill>
              </a:rPr>
              <a:t>mypresentation</a:t>
            </a:r>
            <a:r>
              <a:rPr lang="de-DE" sz="700" dirty="0">
                <a:solidFill>
                  <a:schemeClr val="bg2">
                    <a:lumMod val="65000"/>
                  </a:schemeClr>
                </a:solidFill>
              </a:rPr>
              <a:t>/Gebesmair/ChatGPT</a:t>
            </a:r>
          </a:p>
          <a:p>
            <a:endParaRPr lang="de-DE" sz="700" dirty="0">
              <a:solidFill>
                <a:schemeClr val="bg2">
                  <a:lumMod val="75000"/>
                </a:schemeClr>
              </a:solidFill>
            </a:endParaRPr>
          </a:p>
        </p:txBody>
      </p:sp>
      <p:grpSp>
        <p:nvGrpSpPr>
          <p:cNvPr id="6" name="Gruppieren 5">
            <a:extLst>
              <a:ext uri="{FF2B5EF4-FFF2-40B4-BE49-F238E27FC236}">
                <a16:creationId xmlns:a16="http://schemas.microsoft.com/office/drawing/2014/main" id="{75651F73-460F-168D-68C1-8DDA50F509AC}"/>
              </a:ext>
            </a:extLst>
          </p:cNvPr>
          <p:cNvGrpSpPr/>
          <p:nvPr/>
        </p:nvGrpSpPr>
        <p:grpSpPr>
          <a:xfrm>
            <a:off x="10040335" y="1530710"/>
            <a:ext cx="1979953" cy="1108802"/>
            <a:chOff x="10040335" y="1530710"/>
            <a:chExt cx="1979953" cy="1108802"/>
          </a:xfrm>
        </p:grpSpPr>
        <p:grpSp>
          <p:nvGrpSpPr>
            <p:cNvPr id="41" name="Gruppieren 40">
              <a:extLst>
                <a:ext uri="{FF2B5EF4-FFF2-40B4-BE49-F238E27FC236}">
                  <a16:creationId xmlns:a16="http://schemas.microsoft.com/office/drawing/2014/main" id="{877B9DD5-3618-DE4E-C348-B61F5E19DE29}"/>
                </a:ext>
              </a:extLst>
            </p:cNvPr>
            <p:cNvGrpSpPr/>
            <p:nvPr/>
          </p:nvGrpSpPr>
          <p:grpSpPr>
            <a:xfrm>
              <a:off x="10040335" y="1660106"/>
              <a:ext cx="964227" cy="979406"/>
              <a:chOff x="10040335" y="1660106"/>
              <a:chExt cx="964227" cy="979406"/>
            </a:xfrm>
          </p:grpSpPr>
          <p:grpSp>
            <p:nvGrpSpPr>
              <p:cNvPr id="34" name="Gruppieren 33">
                <a:extLst>
                  <a:ext uri="{FF2B5EF4-FFF2-40B4-BE49-F238E27FC236}">
                    <a16:creationId xmlns:a16="http://schemas.microsoft.com/office/drawing/2014/main" id="{E0966513-397F-B26F-6DB0-AF27E37C1DC3}"/>
                  </a:ext>
                </a:extLst>
              </p:cNvPr>
              <p:cNvGrpSpPr/>
              <p:nvPr/>
            </p:nvGrpSpPr>
            <p:grpSpPr>
              <a:xfrm>
                <a:off x="10040335" y="1660106"/>
                <a:ext cx="504000" cy="504000"/>
                <a:chOff x="10040335" y="1660106"/>
                <a:chExt cx="504000" cy="504000"/>
              </a:xfrm>
            </p:grpSpPr>
            <p:sp>
              <p:nvSpPr>
                <p:cNvPr id="62" name="Ellipse 61">
                  <a:extLst>
                    <a:ext uri="{FF2B5EF4-FFF2-40B4-BE49-F238E27FC236}">
                      <a16:creationId xmlns:a16="http://schemas.microsoft.com/office/drawing/2014/main" id="{F2FEAA30-17DF-CA79-268A-3F9A7F4E55BD}"/>
                    </a:ext>
                  </a:extLst>
                </p:cNvPr>
                <p:cNvSpPr/>
                <p:nvPr/>
              </p:nvSpPr>
              <p:spPr>
                <a:xfrm>
                  <a:off x="10040335" y="1660106"/>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19" name="Grafik 18">
                  <a:extLst>
                    <a:ext uri="{FF2B5EF4-FFF2-40B4-BE49-F238E27FC236}">
                      <a16:creationId xmlns:a16="http://schemas.microsoft.com/office/drawing/2014/main" id="{AD0F239E-0967-FAB2-AFAA-ACE2453665F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130446" y="1782234"/>
                  <a:ext cx="323778" cy="259743"/>
                </a:xfrm>
                <a:prstGeom prst="rect">
                  <a:avLst/>
                </a:prstGeom>
              </p:spPr>
            </p:pic>
          </p:grpSp>
          <p:grpSp>
            <p:nvGrpSpPr>
              <p:cNvPr id="35" name="Gruppieren 34">
                <a:extLst>
                  <a:ext uri="{FF2B5EF4-FFF2-40B4-BE49-F238E27FC236}">
                    <a16:creationId xmlns:a16="http://schemas.microsoft.com/office/drawing/2014/main" id="{17B6B2ED-9A4D-2249-3AF9-90AA8AF9DFF3}"/>
                  </a:ext>
                </a:extLst>
              </p:cNvPr>
              <p:cNvGrpSpPr/>
              <p:nvPr/>
            </p:nvGrpSpPr>
            <p:grpSpPr>
              <a:xfrm>
                <a:off x="10500562" y="2135512"/>
                <a:ext cx="504000" cy="504000"/>
                <a:chOff x="10500562" y="2135512"/>
                <a:chExt cx="504000" cy="504000"/>
              </a:xfrm>
            </p:grpSpPr>
            <p:sp>
              <p:nvSpPr>
                <p:cNvPr id="59" name="Ellipse 58">
                  <a:extLst>
                    <a:ext uri="{FF2B5EF4-FFF2-40B4-BE49-F238E27FC236}">
                      <a16:creationId xmlns:a16="http://schemas.microsoft.com/office/drawing/2014/main" id="{58433E33-D6EF-230F-D2C8-61781ADF08EF}"/>
                    </a:ext>
                  </a:extLst>
                </p:cNvPr>
                <p:cNvSpPr/>
                <p:nvPr/>
              </p:nvSpPr>
              <p:spPr>
                <a:xfrm>
                  <a:off x="10500562" y="2135512"/>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6" name="Grafik 25">
                  <a:extLst>
                    <a:ext uri="{FF2B5EF4-FFF2-40B4-BE49-F238E27FC236}">
                      <a16:creationId xmlns:a16="http://schemas.microsoft.com/office/drawing/2014/main" id="{1A0C2A44-A671-C494-C986-1D162D2AC1E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575088" y="2245138"/>
                  <a:ext cx="354948" cy="284748"/>
                </a:xfrm>
                <a:prstGeom prst="rect">
                  <a:avLst/>
                </a:prstGeom>
              </p:spPr>
            </p:pic>
          </p:grpSp>
        </p:grpSp>
        <p:sp>
          <p:nvSpPr>
            <p:cNvPr id="3" name="Textfeld 2">
              <a:extLst>
                <a:ext uri="{FF2B5EF4-FFF2-40B4-BE49-F238E27FC236}">
                  <a16:creationId xmlns:a16="http://schemas.microsoft.com/office/drawing/2014/main" id="{0040B682-F582-549B-1F02-2D2B40A84AE1}"/>
                </a:ext>
              </a:extLst>
            </p:cNvPr>
            <p:cNvSpPr txBox="1"/>
            <p:nvPr/>
          </p:nvSpPr>
          <p:spPr>
            <a:xfrm>
              <a:off x="10521668" y="1530710"/>
              <a:ext cx="1498620" cy="523220"/>
            </a:xfrm>
            <a:prstGeom prst="rect">
              <a:avLst/>
            </a:prstGeom>
            <a:noFill/>
          </p:spPr>
          <p:txBody>
            <a:bodyPr wrap="square" rtlCol="0">
              <a:spAutoFit/>
            </a:bodyPr>
            <a:lstStyle/>
            <a:p>
              <a:r>
                <a:rPr lang="de-AT" sz="1400" dirty="0"/>
                <a:t>Tretroller: </a:t>
              </a:r>
              <a:br>
                <a:rPr lang="de-AT" sz="1400" dirty="0"/>
              </a:br>
              <a:r>
                <a:rPr lang="de-AT" sz="1400" dirty="0"/>
                <a:t>nur am Gehsteig </a:t>
              </a:r>
            </a:p>
          </p:txBody>
        </p:sp>
      </p:grpSp>
    </p:spTree>
    <p:extLst>
      <p:ext uri="{BB962C8B-B14F-4D97-AF65-F5344CB8AC3E}">
        <p14:creationId xmlns:p14="http://schemas.microsoft.com/office/powerpoint/2010/main" val="30142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94BC-E803-0071-AD6D-2C4E6A1F8F13}"/>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53CA95-2F80-399F-CE4E-B16D44E924B3}"/>
              </a:ext>
            </a:extLst>
          </p:cNvPr>
          <p:cNvSpPr>
            <a:spLocks noGrp="1"/>
          </p:cNvSpPr>
          <p:nvPr>
            <p:ph type="sldNum" sz="quarter" idx="12"/>
          </p:nvPr>
        </p:nvSpPr>
        <p:spPr/>
        <p:txBody>
          <a:bodyPr/>
          <a:lstStyle/>
          <a:p>
            <a:fld id="{F485578E-06B4-48F1-88F1-7C5FBE3E5D01}" type="slidenum">
              <a:rPr lang="de-DE" smtClean="0"/>
              <a:pPr/>
              <a:t>4</a:t>
            </a:fld>
            <a:endParaRPr lang="de-DE"/>
          </a:p>
        </p:txBody>
      </p:sp>
      <p:grpSp>
        <p:nvGrpSpPr>
          <p:cNvPr id="8" name="Gruppieren 7">
            <a:extLst>
              <a:ext uri="{FF2B5EF4-FFF2-40B4-BE49-F238E27FC236}">
                <a16:creationId xmlns:a16="http://schemas.microsoft.com/office/drawing/2014/main" id="{FE481FEB-BE85-DD2E-C617-2C79855D452F}"/>
              </a:ext>
            </a:extLst>
          </p:cNvPr>
          <p:cNvGrpSpPr/>
          <p:nvPr/>
        </p:nvGrpSpPr>
        <p:grpSpPr>
          <a:xfrm>
            <a:off x="3687394" y="383260"/>
            <a:ext cx="6774474" cy="6211231"/>
            <a:chOff x="3687394" y="383260"/>
            <a:chExt cx="6774474" cy="6211231"/>
          </a:xfrm>
        </p:grpSpPr>
        <p:grpSp>
          <p:nvGrpSpPr>
            <p:cNvPr id="11" name="Gruppieren 10">
              <a:extLst>
                <a:ext uri="{FF2B5EF4-FFF2-40B4-BE49-F238E27FC236}">
                  <a16:creationId xmlns:a16="http://schemas.microsoft.com/office/drawing/2014/main" id="{AB3DB8D4-B998-284C-F5F1-21A01A2D4370}"/>
                </a:ext>
              </a:extLst>
            </p:cNvPr>
            <p:cNvGrpSpPr/>
            <p:nvPr/>
          </p:nvGrpSpPr>
          <p:grpSpPr>
            <a:xfrm>
              <a:off x="3687394" y="383260"/>
              <a:ext cx="6774474" cy="6211231"/>
              <a:chOff x="1900430" y="119751"/>
              <a:chExt cx="6774474" cy="6211231"/>
            </a:xfrm>
          </p:grpSpPr>
          <p:pic>
            <p:nvPicPr>
              <p:cNvPr id="9" name="Grafik 8">
                <a:extLst>
                  <a:ext uri="{FF2B5EF4-FFF2-40B4-BE49-F238E27FC236}">
                    <a16:creationId xmlns:a16="http://schemas.microsoft.com/office/drawing/2014/main" id="{0628C1EB-82EB-D5A6-1DB1-3580554054E5}"/>
                  </a:ext>
                </a:extLst>
              </p:cNvPr>
              <p:cNvPicPr>
                <a:picLocks noChangeAspect="1"/>
              </p:cNvPicPr>
              <p:nvPr/>
            </p:nvPicPr>
            <p:blipFill>
              <a:blip r:embed="rId3"/>
              <a:srcRect t="5683" b="10765"/>
              <a:stretch/>
            </p:blipFill>
            <p:spPr>
              <a:xfrm>
                <a:off x="3857693" y="119751"/>
                <a:ext cx="4817211" cy="5730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49CF7E68-F92F-266E-323A-5FCF18A36861}"/>
                  </a:ext>
                </a:extLst>
              </p:cNvPr>
              <p:cNvPicPr>
                <a:picLocks noChangeAspect="1"/>
              </p:cNvPicPr>
              <p:nvPr/>
            </p:nvPicPr>
            <p:blipFill>
              <a:blip r:embed="rId3"/>
              <a:srcRect t="91364" b="-1"/>
              <a:stretch/>
            </p:blipFill>
            <p:spPr>
              <a:xfrm>
                <a:off x="1900430" y="5738715"/>
                <a:ext cx="4817211" cy="59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7" name="Gruppieren 6">
              <a:extLst>
                <a:ext uri="{FF2B5EF4-FFF2-40B4-BE49-F238E27FC236}">
                  <a16:creationId xmlns:a16="http://schemas.microsoft.com/office/drawing/2014/main" id="{A87596E3-F70A-BCAA-18A3-D9DF63967D1C}"/>
                </a:ext>
              </a:extLst>
            </p:cNvPr>
            <p:cNvGrpSpPr/>
            <p:nvPr/>
          </p:nvGrpSpPr>
          <p:grpSpPr>
            <a:xfrm>
              <a:off x="5828878" y="499411"/>
              <a:ext cx="4498109" cy="1302327"/>
              <a:chOff x="5828878" y="499411"/>
              <a:chExt cx="4498109" cy="1302327"/>
            </a:xfrm>
          </p:grpSpPr>
          <p:sp>
            <p:nvSpPr>
              <p:cNvPr id="6" name="Rechteck 5">
                <a:extLst>
                  <a:ext uri="{FF2B5EF4-FFF2-40B4-BE49-F238E27FC236}">
                    <a16:creationId xmlns:a16="http://schemas.microsoft.com/office/drawing/2014/main" id="{751C83C5-A453-3CD0-D188-802C5CB20B93}"/>
                  </a:ext>
                </a:extLst>
              </p:cNvPr>
              <p:cNvSpPr/>
              <p:nvPr/>
            </p:nvSpPr>
            <p:spPr>
              <a:xfrm>
                <a:off x="5828878" y="499411"/>
                <a:ext cx="4498109" cy="1302327"/>
              </a:xfrm>
              <a:prstGeom prst="rect">
                <a:avLst/>
              </a:prstGeom>
              <a:solidFill>
                <a:srgbClr val="F7F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56279FD7-F853-4AEA-7E4A-942F6438A717}"/>
                  </a:ext>
                </a:extLst>
              </p:cNvPr>
              <p:cNvPicPr>
                <a:picLocks noChangeAspect="1"/>
              </p:cNvPicPr>
              <p:nvPr/>
            </p:nvPicPr>
            <p:blipFill>
              <a:blip r:embed="rId4">
                <a:clrChange>
                  <a:clrFrom>
                    <a:srgbClr val="EDF3E4"/>
                  </a:clrFrom>
                  <a:clrTo>
                    <a:srgbClr val="EDF3E4">
                      <a:alpha val="0"/>
                    </a:srgbClr>
                  </a:clrTo>
                </a:clrChange>
              </a:blip>
              <a:srcRect l="4038" r="3220" b="44797"/>
              <a:stretch>
                <a:fillRect/>
              </a:stretch>
            </p:blipFill>
            <p:spPr>
              <a:xfrm>
                <a:off x="5875059" y="634111"/>
                <a:ext cx="4405746" cy="961979"/>
              </a:xfrm>
              <a:prstGeom prst="rect">
                <a:avLst/>
              </a:prstGeom>
            </p:spPr>
          </p:pic>
        </p:grpSp>
      </p:grpSp>
      <p:sp>
        <p:nvSpPr>
          <p:cNvPr id="12" name="Titel 1">
            <a:extLst>
              <a:ext uri="{FF2B5EF4-FFF2-40B4-BE49-F238E27FC236}">
                <a16:creationId xmlns:a16="http://schemas.microsoft.com/office/drawing/2014/main" id="{02D457C7-4969-4CD6-6E56-5C0F127475C2}"/>
              </a:ext>
            </a:extLst>
          </p:cNvPr>
          <p:cNvSpPr txBox="1">
            <a:spLocks/>
          </p:cNvSpPr>
          <p:nvPr/>
        </p:nvSpPr>
        <p:spPr>
          <a:xfrm>
            <a:off x="530928" y="692085"/>
            <a:ext cx="4817211" cy="1263910"/>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AT" dirty="0"/>
              <a:t>Regeln spielerisch wiederholen</a:t>
            </a:r>
            <a:endParaRPr lang="de-DE" dirty="0">
              <a:highlight>
                <a:srgbClr val="FFFF00"/>
              </a:highlight>
            </a:endParaRPr>
          </a:p>
        </p:txBody>
      </p:sp>
      <p:sp>
        <p:nvSpPr>
          <p:cNvPr id="14" name="Textfeld 13">
            <a:extLst>
              <a:ext uri="{FF2B5EF4-FFF2-40B4-BE49-F238E27FC236}">
                <a16:creationId xmlns:a16="http://schemas.microsoft.com/office/drawing/2014/main" id="{0E6C8FFD-D8D5-797C-49DE-13FAEE729573}"/>
              </a:ext>
            </a:extLst>
          </p:cNvPr>
          <p:cNvSpPr txBox="1"/>
          <p:nvPr/>
        </p:nvSpPr>
        <p:spPr>
          <a:xfrm>
            <a:off x="530928" y="1953905"/>
            <a:ext cx="6094562" cy="369332"/>
          </a:xfrm>
          <a:prstGeom prst="rect">
            <a:avLst/>
          </a:prstGeom>
          <a:noFill/>
        </p:spPr>
        <p:txBody>
          <a:bodyPr wrap="square">
            <a:spAutoFit/>
          </a:bodyPr>
          <a:lstStyle/>
          <a:p>
            <a:r>
              <a:rPr lang="de-DE" dirty="0">
                <a:solidFill>
                  <a:schemeClr val="tx2"/>
                </a:solidFill>
              </a:rPr>
              <a:t>app.radfahrpruefung.at</a:t>
            </a:r>
          </a:p>
        </p:txBody>
      </p:sp>
      <p:sp>
        <p:nvSpPr>
          <p:cNvPr id="3" name="Textfeld 2">
            <a:extLst>
              <a:ext uri="{FF2B5EF4-FFF2-40B4-BE49-F238E27FC236}">
                <a16:creationId xmlns:a16="http://schemas.microsoft.com/office/drawing/2014/main" id="{36F7D335-F8D6-0965-71DC-9F682BA56C8E}"/>
              </a:ext>
            </a:extLst>
          </p:cNvPr>
          <p:cNvSpPr txBox="1"/>
          <p:nvPr/>
        </p:nvSpPr>
        <p:spPr>
          <a:xfrm>
            <a:off x="9573611" y="6204700"/>
            <a:ext cx="3136046" cy="307777"/>
          </a:xfrm>
          <a:prstGeom prst="rect">
            <a:avLst/>
          </a:prstGeom>
          <a:noFill/>
        </p:spPr>
        <p:txBody>
          <a:bodyPr wrap="square" rtlCol="0">
            <a:spAutoFit/>
          </a:bodyPr>
          <a:lstStyle/>
          <a:p>
            <a:r>
              <a:rPr lang="de-DE" sz="700" dirty="0">
                <a:solidFill>
                  <a:schemeClr val="bg2">
                    <a:lumMod val="65000"/>
                  </a:schemeClr>
                </a:solidFill>
              </a:rPr>
              <a:t>©Rivero/Rotes Kreuz</a:t>
            </a:r>
          </a:p>
          <a:p>
            <a:endParaRPr lang="de-DE" sz="700" dirty="0">
              <a:solidFill>
                <a:schemeClr val="bg2">
                  <a:lumMod val="75000"/>
                </a:schemeClr>
              </a:solidFill>
            </a:endParaRPr>
          </a:p>
        </p:txBody>
      </p:sp>
    </p:spTree>
    <p:extLst>
      <p:ext uri="{BB962C8B-B14F-4D97-AF65-F5344CB8AC3E}">
        <p14:creationId xmlns:p14="http://schemas.microsoft.com/office/powerpoint/2010/main" val="94335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272A7-2B6C-DB7F-41AA-F638681D365C}"/>
              </a:ext>
            </a:extLst>
          </p:cNvPr>
          <p:cNvSpPr>
            <a:spLocks noGrp="1"/>
          </p:cNvSpPr>
          <p:nvPr>
            <p:ph type="title"/>
          </p:nvPr>
        </p:nvSpPr>
        <p:spPr/>
        <p:txBody>
          <a:bodyPr/>
          <a:lstStyle/>
          <a:p>
            <a:r>
              <a:rPr lang="de-DE" noProof="0" dirty="0"/>
              <a:t>Was gut ist …</a:t>
            </a:r>
          </a:p>
        </p:txBody>
      </p:sp>
      <p:sp>
        <p:nvSpPr>
          <p:cNvPr id="5" name="Foliennummernplatzhalter 4">
            <a:extLst>
              <a:ext uri="{FF2B5EF4-FFF2-40B4-BE49-F238E27FC236}">
                <a16:creationId xmlns:a16="http://schemas.microsoft.com/office/drawing/2014/main" id="{0A451D4A-AFE3-0D46-4627-968FEB8DB352}"/>
              </a:ext>
            </a:extLst>
          </p:cNvPr>
          <p:cNvSpPr>
            <a:spLocks noGrp="1"/>
          </p:cNvSpPr>
          <p:nvPr>
            <p:ph type="sldNum" sz="quarter" idx="12"/>
          </p:nvPr>
        </p:nvSpPr>
        <p:spPr/>
        <p:txBody>
          <a:bodyPr/>
          <a:lstStyle/>
          <a:p>
            <a:fld id="{F485578E-06B4-48F1-88F1-7C5FBE3E5D01}" type="slidenum">
              <a:rPr lang="de-DE" smtClean="0"/>
              <a:pPr/>
              <a:t>5</a:t>
            </a:fld>
            <a:endParaRPr lang="de-DE"/>
          </a:p>
        </p:txBody>
      </p:sp>
      <p:grpSp>
        <p:nvGrpSpPr>
          <p:cNvPr id="13" name="Gruppieren 12">
            <a:extLst>
              <a:ext uri="{FF2B5EF4-FFF2-40B4-BE49-F238E27FC236}">
                <a16:creationId xmlns:a16="http://schemas.microsoft.com/office/drawing/2014/main" id="{A530BCB7-ECD4-0354-7C8E-0EEB0452CC99}"/>
              </a:ext>
            </a:extLst>
          </p:cNvPr>
          <p:cNvGrpSpPr/>
          <p:nvPr/>
        </p:nvGrpSpPr>
        <p:grpSpPr>
          <a:xfrm>
            <a:off x="838200" y="2088000"/>
            <a:ext cx="2060542" cy="1715722"/>
            <a:chOff x="838200" y="2088000"/>
            <a:chExt cx="1568074" cy="1715722"/>
          </a:xfrm>
        </p:grpSpPr>
        <p:grpSp>
          <p:nvGrpSpPr>
            <p:cNvPr id="7" name="Gruppieren 6">
              <a:extLst>
                <a:ext uri="{FF2B5EF4-FFF2-40B4-BE49-F238E27FC236}">
                  <a16:creationId xmlns:a16="http://schemas.microsoft.com/office/drawing/2014/main" id="{0AACD89C-CF9B-1A90-AF94-C598966E6471}"/>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7E1CB5A9-DE5E-096C-992F-7C7D73183F4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3F72CE06-DC77-3C69-9BBC-E060B8125998}"/>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Schnell von A nach B</a:t>
                </a:r>
                <a:endParaRPr lang="en-US" sz="1400" b="1" kern="1200" dirty="0"/>
              </a:p>
            </p:txBody>
          </p:sp>
        </p:grpSp>
        <p:grpSp>
          <p:nvGrpSpPr>
            <p:cNvPr id="8" name="Gruppieren 7">
              <a:extLst>
                <a:ext uri="{FF2B5EF4-FFF2-40B4-BE49-F238E27FC236}">
                  <a16:creationId xmlns:a16="http://schemas.microsoft.com/office/drawing/2014/main" id="{2EAA3195-CED6-F4C7-7A36-92FFC5593543}"/>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CD6AFACE-0327-7F26-0BB4-940499A78FC7}"/>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C1EECDBA-83D4-DCE8-ADEF-66EDE45D532D}"/>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Mit dem E-Scooter kommt man flott zu Bus und Bahn.</a:t>
                </a:r>
                <a:endParaRPr lang="en-US" sz="1350" kern="1200" dirty="0"/>
              </a:p>
            </p:txBody>
          </p:sp>
        </p:grpSp>
      </p:grpSp>
      <p:grpSp>
        <p:nvGrpSpPr>
          <p:cNvPr id="14" name="Gruppieren 13">
            <a:extLst>
              <a:ext uri="{FF2B5EF4-FFF2-40B4-BE49-F238E27FC236}">
                <a16:creationId xmlns:a16="http://schemas.microsoft.com/office/drawing/2014/main" id="{A7E58E34-6658-2654-411F-FE7C0E82F01D}"/>
              </a:ext>
            </a:extLst>
          </p:cNvPr>
          <p:cNvGrpSpPr/>
          <p:nvPr/>
        </p:nvGrpSpPr>
        <p:grpSpPr>
          <a:xfrm>
            <a:off x="838199" y="4024350"/>
            <a:ext cx="2060539" cy="1715722"/>
            <a:chOff x="838200" y="2088000"/>
            <a:chExt cx="1568074" cy="1715722"/>
          </a:xfrm>
        </p:grpSpPr>
        <p:grpSp>
          <p:nvGrpSpPr>
            <p:cNvPr id="15" name="Gruppieren 14">
              <a:extLst>
                <a:ext uri="{FF2B5EF4-FFF2-40B4-BE49-F238E27FC236}">
                  <a16:creationId xmlns:a16="http://schemas.microsoft.com/office/drawing/2014/main" id="{B7EE683C-3D0F-A44D-2ED4-A2B6FC9C0DF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F145FFCD-89EF-375B-2404-FB32D8282297}"/>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568CA039-A7E6-F448-1CD6-981DCD280DF5}"/>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Abgase</a:t>
                </a:r>
                <a:endParaRPr lang="en-US" sz="1400" b="1" kern="1200" dirty="0"/>
              </a:p>
            </p:txBody>
          </p:sp>
        </p:grpSp>
        <p:grpSp>
          <p:nvGrpSpPr>
            <p:cNvPr id="16" name="Gruppieren 15">
              <a:extLst>
                <a:ext uri="{FF2B5EF4-FFF2-40B4-BE49-F238E27FC236}">
                  <a16:creationId xmlns:a16="http://schemas.microsoft.com/office/drawing/2014/main" id="{73EBE21B-B0EB-131A-5C5F-06115D52F83C}"/>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94EA7CEF-F99F-6D04-7516-9F3EDD8AE8C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65E227D2-90D3-5809-F15E-8FE3902D7CA9}"/>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produzieren beim Fahren selbst kein CO₂ wie Autos.</a:t>
                </a:r>
              </a:p>
            </p:txBody>
          </p:sp>
        </p:grpSp>
      </p:grpSp>
      <p:grpSp>
        <p:nvGrpSpPr>
          <p:cNvPr id="21" name="Gruppieren 20">
            <a:extLst>
              <a:ext uri="{FF2B5EF4-FFF2-40B4-BE49-F238E27FC236}">
                <a16:creationId xmlns:a16="http://schemas.microsoft.com/office/drawing/2014/main" id="{07DE603C-E3E7-E940-A2C8-BABFB2A3BA55}"/>
              </a:ext>
            </a:extLst>
          </p:cNvPr>
          <p:cNvGrpSpPr/>
          <p:nvPr/>
        </p:nvGrpSpPr>
        <p:grpSpPr>
          <a:xfrm>
            <a:off x="3114772" y="2088000"/>
            <a:ext cx="2060541" cy="1715722"/>
            <a:chOff x="838200" y="2088000"/>
            <a:chExt cx="1568074" cy="1715722"/>
          </a:xfrm>
        </p:grpSpPr>
        <p:grpSp>
          <p:nvGrpSpPr>
            <p:cNvPr id="22" name="Gruppieren 21">
              <a:extLst>
                <a:ext uri="{FF2B5EF4-FFF2-40B4-BE49-F238E27FC236}">
                  <a16:creationId xmlns:a16="http://schemas.microsoft.com/office/drawing/2014/main" id="{6FBD37D5-3EA7-9DD5-147B-7B9DCA35F197}"/>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E80D09DD-E903-A22C-6525-390D85F993C1}"/>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CFE6D9EF-4C98-F95A-5987-7C73A828197D}"/>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Leicht mitzunehmen</a:t>
                </a:r>
                <a:endParaRPr lang="en-US" sz="1400" b="1" kern="1200" dirty="0"/>
              </a:p>
            </p:txBody>
          </p:sp>
        </p:grpSp>
        <p:grpSp>
          <p:nvGrpSpPr>
            <p:cNvPr id="23" name="Gruppieren 22">
              <a:extLst>
                <a:ext uri="{FF2B5EF4-FFF2-40B4-BE49-F238E27FC236}">
                  <a16:creationId xmlns:a16="http://schemas.microsoft.com/office/drawing/2014/main" id="{11F4AB2E-1A0D-1733-EB0E-4F72A06CCACD}"/>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9E3DD31A-7369-4C7C-9BB4-340032935056}"/>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4F1E0980-C0BA-5D9C-6FC2-28AD26BF0BA2}"/>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E-Scooter sind klein und lassen sich besser tragen oder zusammen-klappen als Fahrräder</a:t>
                </a:r>
                <a:r>
                  <a:rPr lang="de-DE" sz="1300" b="0" kern="1200" dirty="0"/>
                  <a:t>.</a:t>
                </a:r>
              </a:p>
            </p:txBody>
          </p:sp>
        </p:grpSp>
      </p:grpSp>
      <p:grpSp>
        <p:nvGrpSpPr>
          <p:cNvPr id="48" name="Gruppieren 47">
            <a:extLst>
              <a:ext uri="{FF2B5EF4-FFF2-40B4-BE49-F238E27FC236}">
                <a16:creationId xmlns:a16="http://schemas.microsoft.com/office/drawing/2014/main" id="{EAA9910C-8E62-BFD3-572F-7A5AD15D2995}"/>
              </a:ext>
            </a:extLst>
          </p:cNvPr>
          <p:cNvGrpSpPr/>
          <p:nvPr/>
        </p:nvGrpSpPr>
        <p:grpSpPr>
          <a:xfrm>
            <a:off x="5391343" y="2088000"/>
            <a:ext cx="2060541" cy="1715722"/>
            <a:chOff x="4458838" y="2088000"/>
            <a:chExt cx="1568074" cy="1715722"/>
          </a:xfrm>
        </p:grpSpPr>
        <p:grpSp>
          <p:nvGrpSpPr>
            <p:cNvPr id="28" name="Gruppieren 27">
              <a:extLst>
                <a:ext uri="{FF2B5EF4-FFF2-40B4-BE49-F238E27FC236}">
                  <a16:creationId xmlns:a16="http://schemas.microsoft.com/office/drawing/2014/main" id="{104A93AF-319B-ED42-671F-3B9CF0A6852B}"/>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31F755D4-0183-5585-BD04-6640069E615E}"/>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62AD7A22-8A60-C8FD-E3D6-A98BC0B6D23B}"/>
                  </a:ext>
                </a:extLst>
              </p:cNvPr>
              <p:cNvSpPr txBox="1"/>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Weniger Autofahrten</a:t>
                </a:r>
                <a:endParaRPr lang="en-US" sz="1400" b="1" kern="1200" dirty="0"/>
              </a:p>
            </p:txBody>
          </p:sp>
        </p:grpSp>
        <p:grpSp>
          <p:nvGrpSpPr>
            <p:cNvPr id="29" name="Gruppieren 28">
              <a:extLst>
                <a:ext uri="{FF2B5EF4-FFF2-40B4-BE49-F238E27FC236}">
                  <a16:creationId xmlns:a16="http://schemas.microsoft.com/office/drawing/2014/main" id="{78DC64D2-1EB1-6940-4955-7A1516BE1FE2}"/>
                </a:ext>
              </a:extLst>
            </p:cNvPr>
            <p:cNvGrpSpPr/>
            <p:nvPr/>
          </p:nvGrpSpPr>
          <p:grpSpPr>
            <a:xfrm>
              <a:off x="4458838" y="2504008"/>
              <a:ext cx="1568074" cy="1299714"/>
              <a:chOff x="3578160" y="1584946"/>
              <a:chExt cx="1568074" cy="1299714"/>
            </a:xfrm>
          </p:grpSpPr>
          <p:sp>
            <p:nvSpPr>
              <p:cNvPr id="30" name="Rechteck 29">
                <a:extLst>
                  <a:ext uri="{FF2B5EF4-FFF2-40B4-BE49-F238E27FC236}">
                    <a16:creationId xmlns:a16="http://schemas.microsoft.com/office/drawing/2014/main" id="{ADAD4365-94D4-3C05-AA70-FA6468076CB5}"/>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61F29FF1-C622-17AA-0E35-735B62F67108}"/>
                  </a:ext>
                </a:extLst>
              </p:cNvPr>
              <p:cNvSpPr txBox="1"/>
              <p:nvPr/>
            </p:nvSpPr>
            <p:spPr>
              <a:xfrm>
                <a:off x="3578160"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kern="1200" dirty="0"/>
                  <a:t>Mit dem E-Scooter können kurze Auto-strecken ersetzt werden – das ist besser für die Umwelt.</a:t>
                </a:r>
                <a:endParaRPr lang="en-US" sz="1350" kern="1200" dirty="0"/>
              </a:p>
            </p:txBody>
          </p:sp>
        </p:grpSp>
      </p:grpSp>
      <p:grpSp>
        <p:nvGrpSpPr>
          <p:cNvPr id="34" name="Gruppieren 33">
            <a:extLst>
              <a:ext uri="{FF2B5EF4-FFF2-40B4-BE49-F238E27FC236}">
                <a16:creationId xmlns:a16="http://schemas.microsoft.com/office/drawing/2014/main" id="{FC627748-227C-6FD9-ED9E-8A2765885510}"/>
              </a:ext>
            </a:extLst>
          </p:cNvPr>
          <p:cNvGrpSpPr/>
          <p:nvPr/>
        </p:nvGrpSpPr>
        <p:grpSpPr>
          <a:xfrm>
            <a:off x="3114771" y="4027492"/>
            <a:ext cx="2060540" cy="1715722"/>
            <a:chOff x="838200" y="2088000"/>
            <a:chExt cx="1568074" cy="1715722"/>
          </a:xfrm>
        </p:grpSpPr>
        <p:grpSp>
          <p:nvGrpSpPr>
            <p:cNvPr id="35" name="Gruppieren 34">
              <a:extLst>
                <a:ext uri="{FF2B5EF4-FFF2-40B4-BE49-F238E27FC236}">
                  <a16:creationId xmlns:a16="http://schemas.microsoft.com/office/drawing/2014/main" id="{FC7ED6FA-26A1-3541-2E62-C404B653F2CB}"/>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0A0736AE-B4BC-7942-96F8-2360EDFF07F0}"/>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12600E67-4353-890C-BCE1-A94216DCAF0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Unabhängig </a:t>
                </a:r>
                <a:endParaRPr lang="en-US" sz="1400" b="1" kern="1200" dirty="0"/>
              </a:p>
            </p:txBody>
          </p:sp>
        </p:grpSp>
        <p:grpSp>
          <p:nvGrpSpPr>
            <p:cNvPr id="36" name="Gruppieren 35">
              <a:extLst>
                <a:ext uri="{FF2B5EF4-FFF2-40B4-BE49-F238E27FC236}">
                  <a16:creationId xmlns:a16="http://schemas.microsoft.com/office/drawing/2014/main" id="{2BA613E7-AF63-4E1F-59C9-A6D985331310}"/>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18A7A04-4803-1F55-8FD4-2AF6235E8DA9}"/>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C35E6B68-2407-1807-BC0D-12F3A6BD84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Kein Warten auf Bus oder Bahn – einfach losfahren.</a:t>
                </a:r>
              </a:p>
            </p:txBody>
          </p:sp>
        </p:grpSp>
      </p:grpSp>
      <p:grpSp>
        <p:nvGrpSpPr>
          <p:cNvPr id="41" name="Gruppieren 40">
            <a:extLst>
              <a:ext uri="{FF2B5EF4-FFF2-40B4-BE49-F238E27FC236}">
                <a16:creationId xmlns:a16="http://schemas.microsoft.com/office/drawing/2014/main" id="{9F0D3958-5449-E532-91F4-44753C848E20}"/>
              </a:ext>
            </a:extLst>
          </p:cNvPr>
          <p:cNvGrpSpPr/>
          <p:nvPr/>
        </p:nvGrpSpPr>
        <p:grpSpPr>
          <a:xfrm>
            <a:off x="5391343" y="4024350"/>
            <a:ext cx="2060541" cy="1715722"/>
            <a:chOff x="838200" y="2088000"/>
            <a:chExt cx="1568074" cy="1715722"/>
          </a:xfrm>
        </p:grpSpPr>
        <p:grpSp>
          <p:nvGrpSpPr>
            <p:cNvPr id="42" name="Gruppieren 41">
              <a:extLst>
                <a:ext uri="{FF2B5EF4-FFF2-40B4-BE49-F238E27FC236}">
                  <a16:creationId xmlns:a16="http://schemas.microsoft.com/office/drawing/2014/main" id="{BA0E1616-3254-8AAB-7205-04C8B7C9C567}"/>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7DA483A3-E5D6-9D12-7FB2-5D8524E161D6}"/>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AD620B0B-71BB-DF15-12C9-896CD13062D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Anstrengung</a:t>
                </a:r>
                <a:endParaRPr lang="en-US" sz="1400" b="1" kern="1200" dirty="0"/>
              </a:p>
            </p:txBody>
          </p:sp>
        </p:grpSp>
        <p:grpSp>
          <p:nvGrpSpPr>
            <p:cNvPr id="43" name="Gruppieren 42">
              <a:extLst>
                <a:ext uri="{FF2B5EF4-FFF2-40B4-BE49-F238E27FC236}">
                  <a16:creationId xmlns:a16="http://schemas.microsoft.com/office/drawing/2014/main" id="{A2CDA6D8-47AD-577B-B11E-B428733DBAB8}"/>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A2603A8B-6456-0E7D-FC7F-EC5D917D3A41}"/>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4867852C-9A81-61F4-12E3-48D680BE37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fahren ist weniger anstrengend als </a:t>
                </a:r>
                <a:r>
                  <a:rPr lang="de-DE" sz="1350" dirty="0"/>
                  <a:t>G</a:t>
                </a:r>
                <a:r>
                  <a:rPr lang="de-DE" sz="1350" b="0" kern="1200" dirty="0"/>
                  <a:t>ehen oder  Radfahren.</a:t>
                </a:r>
              </a:p>
            </p:txBody>
          </p:sp>
        </p:grpSp>
      </p:grpSp>
      <p:pic>
        <p:nvPicPr>
          <p:cNvPr id="4" name="Grafik 3" descr="Junge mit Daumen nach oben">
            <a:extLst>
              <a:ext uri="{FF2B5EF4-FFF2-40B4-BE49-F238E27FC236}">
                <a16:creationId xmlns:a16="http://schemas.microsoft.com/office/drawing/2014/main" id="{E8F2351D-E62A-0E15-B45A-10946A6E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810" y="539120"/>
            <a:ext cx="2404784" cy="5014336"/>
          </a:xfrm>
          <a:prstGeom prst="rect">
            <a:avLst/>
          </a:prstGeom>
        </p:spPr>
      </p:pic>
      <p:pic>
        <p:nvPicPr>
          <p:cNvPr id="3" name="Grafik 2">
            <a:extLst>
              <a:ext uri="{FF2B5EF4-FFF2-40B4-BE49-F238E27FC236}">
                <a16:creationId xmlns:a16="http://schemas.microsoft.com/office/drawing/2014/main" id="{F0814A46-829E-65B9-4370-318B5DF605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77868" y="728475"/>
            <a:ext cx="667173" cy="535223"/>
          </a:xfrm>
          <a:prstGeom prst="rect">
            <a:avLst/>
          </a:prstGeom>
        </p:spPr>
      </p:pic>
      <p:sp>
        <p:nvSpPr>
          <p:cNvPr id="51" name="Textfeld 50">
            <a:extLst>
              <a:ext uri="{FF2B5EF4-FFF2-40B4-BE49-F238E27FC236}">
                <a16:creationId xmlns:a16="http://schemas.microsoft.com/office/drawing/2014/main" id="{CB135657-4E45-344A-EE12-B53BDDC411AC}"/>
              </a:ext>
            </a:extLst>
          </p:cNvPr>
          <p:cNvSpPr txBox="1"/>
          <p:nvPr/>
        </p:nvSpPr>
        <p:spPr>
          <a:xfrm>
            <a:off x="8576530" y="6318880"/>
            <a:ext cx="3136046" cy="307777"/>
          </a:xfrm>
          <a:prstGeom prst="rect">
            <a:avLst/>
          </a:prstGeom>
          <a:noFill/>
        </p:spPr>
        <p:txBody>
          <a:bodyPr wrap="square" rtlCol="0">
            <a:spAutoFit/>
          </a:bodyPr>
          <a:lstStyle/>
          <a:p>
            <a:r>
              <a:rPr lang="de-DE" sz="700" dirty="0">
                <a:solidFill>
                  <a:schemeClr val="bg2">
                    <a:lumMod val="65000"/>
                  </a:schemeClr>
                </a:solidFill>
              </a:rPr>
              <a:t>Bild E-Scooter:© </a:t>
            </a:r>
            <a:r>
              <a:rPr lang="de-DE" sz="700" dirty="0" err="1">
                <a:solidFill>
                  <a:schemeClr val="bg2">
                    <a:lumMod val="65000"/>
                  </a:schemeClr>
                </a:solidFill>
              </a:rPr>
              <a:t>mypresentation</a:t>
            </a:r>
            <a:r>
              <a:rPr lang="de-DE" sz="700" dirty="0">
                <a:solidFill>
                  <a:schemeClr val="bg2">
                    <a:lumMod val="65000"/>
                  </a:schemeClr>
                </a:solidFill>
              </a:rPr>
              <a:t>/Gebesmair/ChatGPT, Kind: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32178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7533-1FAB-FFCF-4044-492D963D55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B32EC9-FF11-689E-9886-DD197E793127}"/>
              </a:ext>
            </a:extLst>
          </p:cNvPr>
          <p:cNvSpPr>
            <a:spLocks noGrp="1"/>
          </p:cNvSpPr>
          <p:nvPr>
            <p:ph type="title"/>
          </p:nvPr>
        </p:nvSpPr>
        <p:spPr/>
        <p:txBody>
          <a:bodyPr/>
          <a:lstStyle/>
          <a:p>
            <a:r>
              <a:rPr lang="de-DE" noProof="0" dirty="0"/>
              <a:t>Was nicht so gut ist …</a:t>
            </a:r>
          </a:p>
        </p:txBody>
      </p:sp>
      <p:sp>
        <p:nvSpPr>
          <p:cNvPr id="5" name="Foliennummernplatzhalter 4">
            <a:extLst>
              <a:ext uri="{FF2B5EF4-FFF2-40B4-BE49-F238E27FC236}">
                <a16:creationId xmlns:a16="http://schemas.microsoft.com/office/drawing/2014/main" id="{1F5F7786-176D-9EEB-BD1C-4EC936AA2D9D}"/>
              </a:ext>
            </a:extLst>
          </p:cNvPr>
          <p:cNvSpPr>
            <a:spLocks noGrp="1"/>
          </p:cNvSpPr>
          <p:nvPr>
            <p:ph type="sldNum" sz="quarter" idx="12"/>
          </p:nvPr>
        </p:nvSpPr>
        <p:spPr/>
        <p:txBody>
          <a:bodyPr/>
          <a:lstStyle/>
          <a:p>
            <a:fld id="{F485578E-06B4-48F1-88F1-7C5FBE3E5D01}" type="slidenum">
              <a:rPr lang="de-DE" smtClean="0"/>
              <a:pPr/>
              <a:t>6</a:t>
            </a:fld>
            <a:endParaRPr lang="de-DE"/>
          </a:p>
        </p:txBody>
      </p:sp>
      <p:grpSp>
        <p:nvGrpSpPr>
          <p:cNvPr id="13" name="Gruppieren 12">
            <a:extLst>
              <a:ext uri="{FF2B5EF4-FFF2-40B4-BE49-F238E27FC236}">
                <a16:creationId xmlns:a16="http://schemas.microsoft.com/office/drawing/2014/main" id="{1248A6D5-F14C-B4E3-ED32-CF2E4B480279}"/>
              </a:ext>
            </a:extLst>
          </p:cNvPr>
          <p:cNvGrpSpPr/>
          <p:nvPr/>
        </p:nvGrpSpPr>
        <p:grpSpPr>
          <a:xfrm>
            <a:off x="2910840" y="2052890"/>
            <a:ext cx="2060542" cy="2031094"/>
            <a:chOff x="838200" y="2088000"/>
            <a:chExt cx="1568074" cy="1715722"/>
          </a:xfrm>
        </p:grpSpPr>
        <p:grpSp>
          <p:nvGrpSpPr>
            <p:cNvPr id="7" name="Gruppieren 6">
              <a:extLst>
                <a:ext uri="{FF2B5EF4-FFF2-40B4-BE49-F238E27FC236}">
                  <a16:creationId xmlns:a16="http://schemas.microsoft.com/office/drawing/2014/main" id="{5043F3CD-C0B5-CB82-1825-F52F0AA8DE73}"/>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1A874459-FAD0-14F2-961B-B0F47918E401}"/>
                  </a:ext>
                </a:extLst>
              </p:cNvPr>
              <p:cNvSpPr/>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BE6367F3-0C75-6836-E972-A01442F98C43}"/>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noProof="0" dirty="0"/>
                  <a:t>Lange Strecken?</a:t>
                </a:r>
              </a:p>
            </p:txBody>
          </p:sp>
        </p:grpSp>
        <p:grpSp>
          <p:nvGrpSpPr>
            <p:cNvPr id="8" name="Gruppieren 7">
              <a:extLst>
                <a:ext uri="{FF2B5EF4-FFF2-40B4-BE49-F238E27FC236}">
                  <a16:creationId xmlns:a16="http://schemas.microsoft.com/office/drawing/2014/main" id="{105DFDA8-BB8F-C36D-B609-DA4B49D044A6}"/>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01BFE9C8-9D11-70CF-3590-DD9257D3AC9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49185B65-58E2-F5FB-56E0-9680ADED63D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kern="1200" noProof="0" dirty="0"/>
                  <a:t>Wenn der Weg weit ist, wird das Fahren unangenehm und der Akku könnte leer werden.</a:t>
                </a:r>
              </a:p>
            </p:txBody>
          </p:sp>
        </p:grpSp>
      </p:grpSp>
      <p:grpSp>
        <p:nvGrpSpPr>
          <p:cNvPr id="14" name="Gruppieren 13">
            <a:extLst>
              <a:ext uri="{FF2B5EF4-FFF2-40B4-BE49-F238E27FC236}">
                <a16:creationId xmlns:a16="http://schemas.microsoft.com/office/drawing/2014/main" id="{CF1CD678-938F-9C5B-7930-AB8F95F23E07}"/>
              </a:ext>
            </a:extLst>
          </p:cNvPr>
          <p:cNvGrpSpPr/>
          <p:nvPr/>
        </p:nvGrpSpPr>
        <p:grpSpPr>
          <a:xfrm>
            <a:off x="9740556" y="2052890"/>
            <a:ext cx="2060539" cy="2031094"/>
            <a:chOff x="838200" y="2088000"/>
            <a:chExt cx="1568074" cy="1715722"/>
          </a:xfrm>
        </p:grpSpPr>
        <p:grpSp>
          <p:nvGrpSpPr>
            <p:cNvPr id="15" name="Gruppieren 14">
              <a:extLst>
                <a:ext uri="{FF2B5EF4-FFF2-40B4-BE49-F238E27FC236}">
                  <a16:creationId xmlns:a16="http://schemas.microsoft.com/office/drawing/2014/main" id="{37032A42-4A8F-04B6-EC84-9EB95194862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0D28C0EB-2B78-99E8-2981-86B6A0B5677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E9B0E538-AB98-3388-60E2-532CCE433BF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Wohin damit?</a:t>
                </a:r>
                <a:endParaRPr lang="en-US" sz="1400" b="1" kern="1200" dirty="0"/>
              </a:p>
            </p:txBody>
          </p:sp>
        </p:grpSp>
        <p:grpSp>
          <p:nvGrpSpPr>
            <p:cNvPr id="16" name="Gruppieren 15">
              <a:extLst>
                <a:ext uri="{FF2B5EF4-FFF2-40B4-BE49-F238E27FC236}">
                  <a16:creationId xmlns:a16="http://schemas.microsoft.com/office/drawing/2014/main" id="{FC88233F-73C4-9A23-FCCD-ADBDD5CF1027}"/>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DF82801B-4981-4D7D-DF34-8F3BE1F69A2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33490DCD-DF1F-8942-9ACC-01C37F4D97C0}"/>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Oft gibt es keinen geeigneten Abstellplatz, um den E-Scooter sicher abzusperren.</a:t>
                </a:r>
              </a:p>
            </p:txBody>
          </p:sp>
        </p:grpSp>
      </p:grpSp>
      <p:grpSp>
        <p:nvGrpSpPr>
          <p:cNvPr id="21" name="Gruppieren 20">
            <a:extLst>
              <a:ext uri="{FF2B5EF4-FFF2-40B4-BE49-F238E27FC236}">
                <a16:creationId xmlns:a16="http://schemas.microsoft.com/office/drawing/2014/main" id="{8B28C0B9-FA36-D95D-CD5A-AE99FF27BB63}"/>
              </a:ext>
            </a:extLst>
          </p:cNvPr>
          <p:cNvGrpSpPr/>
          <p:nvPr/>
        </p:nvGrpSpPr>
        <p:grpSpPr>
          <a:xfrm>
            <a:off x="5187412" y="2052890"/>
            <a:ext cx="2060541" cy="2031094"/>
            <a:chOff x="838200" y="2088000"/>
            <a:chExt cx="1568074" cy="1715722"/>
          </a:xfrm>
        </p:grpSpPr>
        <p:grpSp>
          <p:nvGrpSpPr>
            <p:cNvPr id="22" name="Gruppieren 21">
              <a:extLst>
                <a:ext uri="{FF2B5EF4-FFF2-40B4-BE49-F238E27FC236}">
                  <a16:creationId xmlns:a16="http://schemas.microsoft.com/office/drawing/2014/main" id="{60F90C5C-AB73-B5A1-D7E3-8F9ABDCEE1F0}"/>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C6BE11B0-53DB-1E5E-0025-4621CBA1B7F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7FF94665-4575-C173-781E-81B2B8B6A3FD}"/>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Transport?</a:t>
                </a:r>
                <a:endParaRPr lang="en-US" sz="1400" b="1" kern="1200" dirty="0"/>
              </a:p>
            </p:txBody>
          </p:sp>
        </p:grpSp>
        <p:grpSp>
          <p:nvGrpSpPr>
            <p:cNvPr id="23" name="Gruppieren 22">
              <a:extLst>
                <a:ext uri="{FF2B5EF4-FFF2-40B4-BE49-F238E27FC236}">
                  <a16:creationId xmlns:a16="http://schemas.microsoft.com/office/drawing/2014/main" id="{03D66C9C-137E-6EB5-9B5E-C26ABD04906A}"/>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67AE435B-E53C-CDC9-81D8-AF042EE9726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2C875FCC-8BED-5B9F-1350-1D324C8D7201}"/>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Für das Transportieren von Sachen oder anderen Personen ist der E-Scooter nicht geeignet.</a:t>
                </a:r>
              </a:p>
            </p:txBody>
          </p:sp>
        </p:grpSp>
      </p:grpSp>
      <p:grpSp>
        <p:nvGrpSpPr>
          <p:cNvPr id="48" name="Gruppieren 47">
            <a:extLst>
              <a:ext uri="{FF2B5EF4-FFF2-40B4-BE49-F238E27FC236}">
                <a16:creationId xmlns:a16="http://schemas.microsoft.com/office/drawing/2014/main" id="{46931D27-318B-B3D0-C25F-C2BA151334EB}"/>
              </a:ext>
            </a:extLst>
          </p:cNvPr>
          <p:cNvGrpSpPr/>
          <p:nvPr/>
        </p:nvGrpSpPr>
        <p:grpSpPr>
          <a:xfrm>
            <a:off x="7463983" y="2052890"/>
            <a:ext cx="2060541" cy="2031094"/>
            <a:chOff x="4458838" y="2088000"/>
            <a:chExt cx="1568074" cy="1995984"/>
          </a:xfrm>
        </p:grpSpPr>
        <p:grpSp>
          <p:nvGrpSpPr>
            <p:cNvPr id="28" name="Gruppieren 27">
              <a:extLst>
                <a:ext uri="{FF2B5EF4-FFF2-40B4-BE49-F238E27FC236}">
                  <a16:creationId xmlns:a16="http://schemas.microsoft.com/office/drawing/2014/main" id="{7015BF39-0A49-9B81-9047-7657E4FE46CC}"/>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0E095030-F740-DD08-D8A2-36F746AC9BF8}"/>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DC521293-B134-BB4B-2032-2ED27E7A553D}"/>
                  </a:ext>
                </a:extLst>
              </p:cNvPr>
              <p:cNvSpPr txBox="1"/>
              <p:nvPr/>
            </p:nvSpPr>
            <p:spPr>
              <a:xfrm>
                <a:off x="3578160"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de-DE" sz="1400" b="1" dirty="0"/>
                  <a:t>Umweltfreundlich? </a:t>
                </a:r>
                <a:endParaRPr lang="en-US" sz="1400" b="1" dirty="0"/>
              </a:p>
            </p:txBody>
          </p:sp>
        </p:grpSp>
        <p:grpSp>
          <p:nvGrpSpPr>
            <p:cNvPr id="29" name="Gruppieren 28">
              <a:extLst>
                <a:ext uri="{FF2B5EF4-FFF2-40B4-BE49-F238E27FC236}">
                  <a16:creationId xmlns:a16="http://schemas.microsoft.com/office/drawing/2014/main" id="{94C8332C-B9EA-B4BD-9776-C00BC785908B}"/>
                </a:ext>
              </a:extLst>
            </p:cNvPr>
            <p:cNvGrpSpPr/>
            <p:nvPr/>
          </p:nvGrpSpPr>
          <p:grpSpPr>
            <a:xfrm>
              <a:off x="4458838" y="2504008"/>
              <a:ext cx="1568074" cy="1579976"/>
              <a:chOff x="3578160" y="1584946"/>
              <a:chExt cx="1568074" cy="1579976"/>
            </a:xfrm>
          </p:grpSpPr>
          <p:sp>
            <p:nvSpPr>
              <p:cNvPr id="30" name="Rechteck 29">
                <a:extLst>
                  <a:ext uri="{FF2B5EF4-FFF2-40B4-BE49-F238E27FC236}">
                    <a16:creationId xmlns:a16="http://schemas.microsoft.com/office/drawing/2014/main" id="{D6262777-45B1-5339-30DA-FA612E61C729}"/>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A6D66C1F-F08A-69FA-D7F2-0367301B5C5F}"/>
                  </a:ext>
                </a:extLst>
              </p:cNvPr>
              <p:cNvSpPr txBox="1"/>
              <p:nvPr/>
            </p:nvSpPr>
            <p:spPr>
              <a:xfrm>
                <a:off x="3578160" y="1584946"/>
                <a:ext cx="1568074" cy="1579976"/>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dirty="0"/>
                  <a:t>Auch wenn sie keine Abgase produzieren –   E-Scooter sind nicht so umweltfreundlich wie Gehen oder Radfahren.</a:t>
                </a:r>
                <a:endParaRPr lang="en-US" sz="1350" dirty="0"/>
              </a:p>
            </p:txBody>
          </p:sp>
        </p:grpSp>
      </p:grpSp>
      <p:grpSp>
        <p:nvGrpSpPr>
          <p:cNvPr id="34" name="Gruppieren 33">
            <a:extLst>
              <a:ext uri="{FF2B5EF4-FFF2-40B4-BE49-F238E27FC236}">
                <a16:creationId xmlns:a16="http://schemas.microsoft.com/office/drawing/2014/main" id="{BD8827AF-408F-68F2-4F64-C4C4B5758BFC}"/>
              </a:ext>
            </a:extLst>
          </p:cNvPr>
          <p:cNvGrpSpPr/>
          <p:nvPr/>
        </p:nvGrpSpPr>
        <p:grpSpPr>
          <a:xfrm>
            <a:off x="5187412" y="4249961"/>
            <a:ext cx="2060540" cy="2031096"/>
            <a:chOff x="838200" y="2088000"/>
            <a:chExt cx="1568074" cy="1715722"/>
          </a:xfrm>
        </p:grpSpPr>
        <p:grpSp>
          <p:nvGrpSpPr>
            <p:cNvPr id="35" name="Gruppieren 34">
              <a:extLst>
                <a:ext uri="{FF2B5EF4-FFF2-40B4-BE49-F238E27FC236}">
                  <a16:creationId xmlns:a16="http://schemas.microsoft.com/office/drawing/2014/main" id="{7273298D-C25F-BC05-8638-F8105FBB12AC}"/>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7C53505D-44CF-1DE7-AF3D-E36FEB8E634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8827F409-1C75-A7DB-BE9A-7C9981A5FB01}"/>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Rutschgefahr? </a:t>
                </a:r>
                <a:endParaRPr lang="en-US" sz="1400" b="1" kern="1200" dirty="0"/>
              </a:p>
            </p:txBody>
          </p:sp>
        </p:grpSp>
        <p:grpSp>
          <p:nvGrpSpPr>
            <p:cNvPr id="36" name="Gruppieren 35">
              <a:extLst>
                <a:ext uri="{FF2B5EF4-FFF2-40B4-BE49-F238E27FC236}">
                  <a16:creationId xmlns:a16="http://schemas.microsoft.com/office/drawing/2014/main" id="{150542E9-A1D9-AE46-D274-1963C068241B}"/>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8A6CB7B-2E3B-A807-55ED-C002351A2E9A}"/>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4B4AF316-F5AB-1847-643E-5C90511D7CF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Vor allem bei rutschigem Untergrund (Nässe, Kies, Laub) und Bodenunebenheiten </a:t>
                </a:r>
                <a:r>
                  <a:rPr lang="de-DE" sz="1350" dirty="0"/>
                  <a:t> </a:t>
                </a:r>
                <a:r>
                  <a:rPr lang="de-DE" sz="1350" b="0" kern="1200" dirty="0"/>
                  <a:t> stürzt man leichter als mit dem Fahrrad.</a:t>
                </a:r>
              </a:p>
            </p:txBody>
          </p:sp>
        </p:grpSp>
      </p:grpSp>
      <p:grpSp>
        <p:nvGrpSpPr>
          <p:cNvPr id="41" name="Gruppieren 40">
            <a:extLst>
              <a:ext uri="{FF2B5EF4-FFF2-40B4-BE49-F238E27FC236}">
                <a16:creationId xmlns:a16="http://schemas.microsoft.com/office/drawing/2014/main" id="{873FDAAA-F0C0-9C28-1018-020A7CFEE70A}"/>
              </a:ext>
            </a:extLst>
          </p:cNvPr>
          <p:cNvGrpSpPr/>
          <p:nvPr/>
        </p:nvGrpSpPr>
        <p:grpSpPr>
          <a:xfrm>
            <a:off x="2910840" y="4232353"/>
            <a:ext cx="2060541" cy="2048704"/>
            <a:chOff x="838200" y="2088000"/>
            <a:chExt cx="1568074" cy="1715722"/>
          </a:xfrm>
        </p:grpSpPr>
        <p:grpSp>
          <p:nvGrpSpPr>
            <p:cNvPr id="42" name="Gruppieren 41">
              <a:extLst>
                <a:ext uri="{FF2B5EF4-FFF2-40B4-BE49-F238E27FC236}">
                  <a16:creationId xmlns:a16="http://schemas.microsoft.com/office/drawing/2014/main" id="{AC071C26-A4C1-9C41-CA62-7550C813DF2F}"/>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D600F89C-45E4-F6EF-1249-13113C96B502}"/>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362415AB-97BA-02E1-A375-36F2E1105740}"/>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Unfälle?</a:t>
                </a:r>
                <a:endParaRPr lang="en-US" sz="1400" b="1" kern="1200" dirty="0"/>
              </a:p>
            </p:txBody>
          </p:sp>
        </p:grpSp>
        <p:grpSp>
          <p:nvGrpSpPr>
            <p:cNvPr id="43" name="Gruppieren 42">
              <a:extLst>
                <a:ext uri="{FF2B5EF4-FFF2-40B4-BE49-F238E27FC236}">
                  <a16:creationId xmlns:a16="http://schemas.microsoft.com/office/drawing/2014/main" id="{0FC01E19-DFB6-DC66-C384-B02629ECDE96}"/>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528B103F-5CD2-5622-DE9C-8CBC75C9A14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6385BF9A-7174-3E02-5C6C-9CDE6E64C11F}"/>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00" b="0" kern="1200" dirty="0"/>
                  <a:t>Es kommt immer häufiger zu Unfällen, weil der E-Scooter nicht richtig verwendet wird </a:t>
                </a:r>
                <a:br>
                  <a:rPr lang="de-DE" sz="1300" b="0" kern="1200" dirty="0"/>
                </a:br>
                <a:r>
                  <a:rPr lang="de-DE" sz="1300" b="0" kern="1200" dirty="0"/>
                  <a:t>(zu schnelles Fahren, Ablenkung, Vorrangverletzungen, Ungeübt sein etc.)</a:t>
                </a:r>
              </a:p>
            </p:txBody>
          </p:sp>
        </p:grpSp>
      </p:grpSp>
      <p:grpSp>
        <p:nvGrpSpPr>
          <p:cNvPr id="53" name="Gruppieren 52">
            <a:extLst>
              <a:ext uri="{FF2B5EF4-FFF2-40B4-BE49-F238E27FC236}">
                <a16:creationId xmlns:a16="http://schemas.microsoft.com/office/drawing/2014/main" id="{CEE9B80E-ECD6-5A24-9993-DBEBE05594DE}"/>
              </a:ext>
            </a:extLst>
          </p:cNvPr>
          <p:cNvGrpSpPr/>
          <p:nvPr/>
        </p:nvGrpSpPr>
        <p:grpSpPr>
          <a:xfrm>
            <a:off x="7463982" y="4232353"/>
            <a:ext cx="2060541" cy="2048703"/>
            <a:chOff x="838200" y="2088000"/>
            <a:chExt cx="1568074" cy="1715722"/>
          </a:xfrm>
        </p:grpSpPr>
        <p:grpSp>
          <p:nvGrpSpPr>
            <p:cNvPr id="54" name="Gruppieren 53">
              <a:extLst>
                <a:ext uri="{FF2B5EF4-FFF2-40B4-BE49-F238E27FC236}">
                  <a16:creationId xmlns:a16="http://schemas.microsoft.com/office/drawing/2014/main" id="{F0031C81-7AEA-1FE5-682B-478266BC9B7F}"/>
                </a:ext>
              </a:extLst>
            </p:cNvPr>
            <p:cNvGrpSpPr/>
            <p:nvPr/>
          </p:nvGrpSpPr>
          <p:grpSpPr>
            <a:xfrm>
              <a:off x="838200" y="2088000"/>
              <a:ext cx="1568074" cy="416007"/>
              <a:chOff x="2951" y="1168938"/>
              <a:chExt cx="1568074" cy="416007"/>
            </a:xfrm>
          </p:grpSpPr>
          <p:sp>
            <p:nvSpPr>
              <p:cNvPr id="58" name="Rechteck 57">
                <a:extLst>
                  <a:ext uri="{FF2B5EF4-FFF2-40B4-BE49-F238E27FC236}">
                    <a16:creationId xmlns:a16="http://schemas.microsoft.com/office/drawing/2014/main" id="{D5F1A07C-06FD-5CC4-3AA3-445767C84AAF}"/>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59" name="Textfeld 58">
                <a:extLst>
                  <a:ext uri="{FF2B5EF4-FFF2-40B4-BE49-F238E27FC236}">
                    <a16:creationId xmlns:a16="http://schemas.microsoft.com/office/drawing/2014/main" id="{07480768-AFE0-D99D-E4D4-294138A4334A}"/>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dirty="0"/>
                  <a:t>Sichtbarkeit</a:t>
                </a:r>
                <a:r>
                  <a:rPr lang="de-DE" sz="1400" b="1" kern="1200" dirty="0"/>
                  <a:t>?</a:t>
                </a:r>
                <a:endParaRPr lang="en-US" sz="1400" b="1" kern="1200" dirty="0"/>
              </a:p>
            </p:txBody>
          </p:sp>
        </p:grpSp>
        <p:grpSp>
          <p:nvGrpSpPr>
            <p:cNvPr id="55" name="Gruppieren 54">
              <a:extLst>
                <a:ext uri="{FF2B5EF4-FFF2-40B4-BE49-F238E27FC236}">
                  <a16:creationId xmlns:a16="http://schemas.microsoft.com/office/drawing/2014/main" id="{5AC051AA-602F-CE44-E9FE-339CAFD4EC5E}"/>
                </a:ext>
              </a:extLst>
            </p:cNvPr>
            <p:cNvGrpSpPr/>
            <p:nvPr/>
          </p:nvGrpSpPr>
          <p:grpSpPr>
            <a:xfrm>
              <a:off x="838200" y="2504008"/>
              <a:ext cx="1568074" cy="1299714"/>
              <a:chOff x="2951" y="1584946"/>
              <a:chExt cx="1568074" cy="1299714"/>
            </a:xfrm>
          </p:grpSpPr>
          <p:sp>
            <p:nvSpPr>
              <p:cNvPr id="56" name="Rechteck 55">
                <a:extLst>
                  <a:ext uri="{FF2B5EF4-FFF2-40B4-BE49-F238E27FC236}">
                    <a16:creationId xmlns:a16="http://schemas.microsoft.com/office/drawing/2014/main" id="{49895CC6-1304-2588-BAB1-319C6F3DF70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57" name="Textfeld 56">
                <a:extLst>
                  <a:ext uri="{FF2B5EF4-FFF2-40B4-BE49-F238E27FC236}">
                    <a16:creationId xmlns:a16="http://schemas.microsoft.com/office/drawing/2014/main" id="{844669A7-236E-6FF7-1483-888AF82DCC08}"/>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E-Scooterfahrende werden weniger gut gesehen wie Radfahrende.</a:t>
                </a:r>
              </a:p>
            </p:txBody>
          </p:sp>
        </p:grpSp>
      </p:grpSp>
      <p:grpSp>
        <p:nvGrpSpPr>
          <p:cNvPr id="60" name="Gruppieren 59">
            <a:extLst>
              <a:ext uri="{FF2B5EF4-FFF2-40B4-BE49-F238E27FC236}">
                <a16:creationId xmlns:a16="http://schemas.microsoft.com/office/drawing/2014/main" id="{9B9D5629-B93E-3409-0F24-46B83AA3C58B}"/>
              </a:ext>
            </a:extLst>
          </p:cNvPr>
          <p:cNvGrpSpPr/>
          <p:nvPr/>
        </p:nvGrpSpPr>
        <p:grpSpPr>
          <a:xfrm>
            <a:off x="9740554" y="4232352"/>
            <a:ext cx="2060541" cy="2048703"/>
            <a:chOff x="838200" y="2088000"/>
            <a:chExt cx="1568074" cy="1715722"/>
          </a:xfrm>
        </p:grpSpPr>
        <p:grpSp>
          <p:nvGrpSpPr>
            <p:cNvPr id="61" name="Gruppieren 60">
              <a:extLst>
                <a:ext uri="{FF2B5EF4-FFF2-40B4-BE49-F238E27FC236}">
                  <a16:creationId xmlns:a16="http://schemas.microsoft.com/office/drawing/2014/main" id="{0738F582-E7BC-AD62-171C-EF16922D4367}"/>
                </a:ext>
              </a:extLst>
            </p:cNvPr>
            <p:cNvGrpSpPr/>
            <p:nvPr/>
          </p:nvGrpSpPr>
          <p:grpSpPr>
            <a:xfrm>
              <a:off x="838200" y="2088000"/>
              <a:ext cx="1568074" cy="416007"/>
              <a:chOff x="2951" y="1168938"/>
              <a:chExt cx="1568074" cy="416007"/>
            </a:xfrm>
          </p:grpSpPr>
          <p:sp>
            <p:nvSpPr>
              <p:cNvPr id="65" name="Rechteck 64">
                <a:extLst>
                  <a:ext uri="{FF2B5EF4-FFF2-40B4-BE49-F238E27FC236}">
                    <a16:creationId xmlns:a16="http://schemas.microsoft.com/office/drawing/2014/main" id="{8FF039E7-FE5A-B028-23ED-2CC1F02D36B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66" name="Textfeld 65">
                <a:extLst>
                  <a:ext uri="{FF2B5EF4-FFF2-40B4-BE49-F238E27FC236}">
                    <a16:creationId xmlns:a16="http://schemas.microsoft.com/office/drawing/2014/main" id="{A6C4491D-4837-D327-2D6F-F92E1D8E148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Bewegung?</a:t>
                </a:r>
                <a:endParaRPr lang="en-US" sz="1400" b="1" kern="1200" dirty="0"/>
              </a:p>
            </p:txBody>
          </p:sp>
        </p:grpSp>
        <p:grpSp>
          <p:nvGrpSpPr>
            <p:cNvPr id="62" name="Gruppieren 61">
              <a:extLst>
                <a:ext uri="{FF2B5EF4-FFF2-40B4-BE49-F238E27FC236}">
                  <a16:creationId xmlns:a16="http://schemas.microsoft.com/office/drawing/2014/main" id="{3BF55598-4C91-492D-A41A-8DAE6E79912C}"/>
                </a:ext>
              </a:extLst>
            </p:cNvPr>
            <p:cNvGrpSpPr/>
            <p:nvPr/>
          </p:nvGrpSpPr>
          <p:grpSpPr>
            <a:xfrm>
              <a:off x="838200" y="2504008"/>
              <a:ext cx="1568074" cy="1299714"/>
              <a:chOff x="2951" y="1584946"/>
              <a:chExt cx="1568074" cy="1299714"/>
            </a:xfrm>
          </p:grpSpPr>
          <p:sp>
            <p:nvSpPr>
              <p:cNvPr id="63" name="Rechteck 62">
                <a:extLst>
                  <a:ext uri="{FF2B5EF4-FFF2-40B4-BE49-F238E27FC236}">
                    <a16:creationId xmlns:a16="http://schemas.microsoft.com/office/drawing/2014/main" id="{215171F8-FE94-22E2-0CA4-9F7243FA6B0F}"/>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64" name="Textfeld 63">
                <a:extLst>
                  <a:ext uri="{FF2B5EF4-FFF2-40B4-BE49-F238E27FC236}">
                    <a16:creationId xmlns:a16="http://schemas.microsoft.com/office/drawing/2014/main" id="{C7A3C069-5A6C-CC06-0078-618AC0DB326E}"/>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Wer statt </a:t>
                </a:r>
                <a:r>
                  <a:rPr lang="de-DE" sz="1350" dirty="0"/>
                  <a:t>Gehen oder Radfahren nur den </a:t>
                </a:r>
                <a:r>
                  <a:rPr lang="de-DE" sz="1350" b="0" kern="1200" dirty="0"/>
                  <a:t>E-Scooter benutzt, macht keine Bewegung – das ist schlecht für die Gesundheit.</a:t>
                </a:r>
              </a:p>
            </p:txBody>
          </p:sp>
        </p:grpSp>
      </p:grpSp>
      <p:pic>
        <p:nvPicPr>
          <p:cNvPr id="4" name="Grafik 3" descr="Junge mit Daumen nach unten">
            <a:extLst>
              <a:ext uri="{FF2B5EF4-FFF2-40B4-BE49-F238E27FC236}">
                <a16:creationId xmlns:a16="http://schemas.microsoft.com/office/drawing/2014/main" id="{5D783D1B-8C3D-29CB-3704-C8C8C2CE3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74" y="1524578"/>
            <a:ext cx="2212899" cy="5014336"/>
          </a:xfrm>
          <a:prstGeom prst="rect">
            <a:avLst/>
          </a:prstGeom>
        </p:spPr>
      </p:pic>
      <p:pic>
        <p:nvPicPr>
          <p:cNvPr id="3" name="Grafik 2">
            <a:extLst>
              <a:ext uri="{FF2B5EF4-FFF2-40B4-BE49-F238E27FC236}">
                <a16:creationId xmlns:a16="http://schemas.microsoft.com/office/drawing/2014/main" id="{A6F57306-3AFE-BE0A-9DCC-351D789E30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53825" y="727257"/>
            <a:ext cx="667173" cy="535223"/>
          </a:xfrm>
          <a:prstGeom prst="rect">
            <a:avLst/>
          </a:prstGeom>
        </p:spPr>
      </p:pic>
      <p:sp>
        <p:nvSpPr>
          <p:cNvPr id="6" name="Textfeld 5">
            <a:extLst>
              <a:ext uri="{FF2B5EF4-FFF2-40B4-BE49-F238E27FC236}">
                <a16:creationId xmlns:a16="http://schemas.microsoft.com/office/drawing/2014/main" id="{0E84DF5B-3960-6F44-9524-3E5CE89B671C}"/>
              </a:ext>
            </a:extLst>
          </p:cNvPr>
          <p:cNvSpPr txBox="1"/>
          <p:nvPr/>
        </p:nvSpPr>
        <p:spPr>
          <a:xfrm>
            <a:off x="8732680" y="6303885"/>
            <a:ext cx="3136046" cy="307777"/>
          </a:xfrm>
          <a:prstGeom prst="rect">
            <a:avLst/>
          </a:prstGeom>
          <a:noFill/>
        </p:spPr>
        <p:txBody>
          <a:bodyPr wrap="square" rtlCol="0">
            <a:spAutoFit/>
          </a:bodyPr>
          <a:lstStyle/>
          <a:p>
            <a:r>
              <a:rPr lang="de-DE" sz="700" dirty="0">
                <a:solidFill>
                  <a:schemeClr val="bg2">
                    <a:lumMod val="65000"/>
                  </a:schemeClr>
                </a:solidFill>
              </a:rPr>
              <a:t>Bild E-Scooter:© </a:t>
            </a:r>
            <a:r>
              <a:rPr lang="de-DE" sz="700" dirty="0" err="1">
                <a:solidFill>
                  <a:schemeClr val="bg2">
                    <a:lumMod val="65000"/>
                  </a:schemeClr>
                </a:solidFill>
              </a:rPr>
              <a:t>mypresentation</a:t>
            </a:r>
            <a:r>
              <a:rPr lang="de-DE" sz="700" dirty="0">
                <a:solidFill>
                  <a:schemeClr val="bg2">
                    <a:lumMod val="65000"/>
                  </a:schemeClr>
                </a:solidFill>
              </a:rPr>
              <a:t>/Gebesmair/ChatGPT, Kind: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107313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36F2195-ECFC-4B73-A88F-EF1E73CDB078}"/>
              </a:ext>
            </a:extLst>
          </p:cNvPr>
          <p:cNvSpPr/>
          <p:nvPr/>
        </p:nvSpPr>
        <p:spPr>
          <a:xfrm>
            <a:off x="0" y="0"/>
            <a:ext cx="12192000" cy="69573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Inhaltsplatzhalter 4">
            <a:extLst>
              <a:ext uri="{FF2B5EF4-FFF2-40B4-BE49-F238E27FC236}">
                <a16:creationId xmlns:a16="http://schemas.microsoft.com/office/drawing/2014/main" id="{66A80A6B-4E88-4929-B2A2-2993BED08DCC}"/>
              </a:ext>
            </a:extLst>
          </p:cNvPr>
          <p:cNvSpPr>
            <a:spLocks noGrp="1"/>
          </p:cNvSpPr>
          <p:nvPr>
            <p:ph idx="1"/>
          </p:nvPr>
        </p:nvSpPr>
        <p:spPr>
          <a:xfrm>
            <a:off x="4415136" y="3042364"/>
            <a:ext cx="6836216" cy="1106211"/>
          </a:xfrm>
        </p:spPr>
        <p:txBody>
          <a:bodyPr>
            <a:noAutofit/>
          </a:bodyPr>
          <a:lstStyle/>
          <a:p>
            <a:pPr marL="0" lvl="1" indent="0">
              <a:lnSpc>
                <a:spcPts val="3000"/>
              </a:lnSpc>
              <a:spcAft>
                <a:spcPts val="600"/>
              </a:spcAft>
              <a:buClr>
                <a:schemeClr val="accent4"/>
              </a:buClr>
              <a:buSzPct val="110000"/>
              <a:buNone/>
            </a:pPr>
            <a:r>
              <a:rPr lang="de-DE" sz="2800" b="1" dirty="0">
                <a:solidFill>
                  <a:schemeClr val="bg1"/>
                </a:solidFill>
              </a:rPr>
              <a:t>Was denkt ihr – warum oder in welchen Situationen könnte es beim E-Scooterfahren gefährlich werden? </a:t>
            </a:r>
          </a:p>
        </p:txBody>
      </p:sp>
      <p:sp>
        <p:nvSpPr>
          <p:cNvPr id="3" name="Titel 2">
            <a:extLst>
              <a:ext uri="{FF2B5EF4-FFF2-40B4-BE49-F238E27FC236}">
                <a16:creationId xmlns:a16="http://schemas.microsoft.com/office/drawing/2014/main" id="{A030E07F-F1DC-4817-B16F-85402BA799FA}"/>
              </a:ext>
            </a:extLst>
          </p:cNvPr>
          <p:cNvSpPr>
            <a:spLocks noGrp="1"/>
          </p:cNvSpPr>
          <p:nvPr>
            <p:ph type="title"/>
          </p:nvPr>
        </p:nvSpPr>
        <p:spPr>
          <a:xfrm>
            <a:off x="4415136" y="2405612"/>
            <a:ext cx="6408712" cy="469777"/>
          </a:xfrm>
        </p:spPr>
        <p:txBody>
          <a:bodyPr>
            <a:normAutofit fontScale="90000"/>
          </a:bodyPr>
          <a:lstStyle/>
          <a:p>
            <a:r>
              <a:rPr lang="de-DE" sz="2700" b="0" dirty="0">
                <a:solidFill>
                  <a:schemeClr val="bg1"/>
                </a:solidFill>
                <a:latin typeface="Arial" panose="020B0604020202020204" pitchFamily="34" charset="0"/>
                <a:cs typeface="Arial" panose="020B0604020202020204" pitchFamily="34" charset="0"/>
              </a:rPr>
              <a:t>Diskussion</a:t>
            </a:r>
            <a:endParaRPr lang="de-DE" sz="2800" b="0" dirty="0">
              <a:solidFill>
                <a:schemeClr val="bg1"/>
              </a:solidFill>
              <a:latin typeface="Arial" panose="020B0604020202020204" pitchFamily="34" charset="0"/>
              <a:cs typeface="Arial" panose="020B0604020202020204" pitchFamily="34" charset="0"/>
            </a:endParaRPr>
          </a:p>
        </p:txBody>
      </p:sp>
      <p:pic>
        <p:nvPicPr>
          <p:cNvPr id="4" name="Grafik 3" descr="Chat Silhouette">
            <a:extLst>
              <a:ext uri="{FF2B5EF4-FFF2-40B4-BE49-F238E27FC236}">
                <a16:creationId xmlns:a16="http://schemas.microsoft.com/office/drawing/2014/main" id="{2706B6EF-AB0B-496D-A9CF-D2329339986B}"/>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4393" y="2011293"/>
            <a:ext cx="3168352" cy="3168352"/>
          </a:xfrm>
          <a:prstGeom prst="rect">
            <a:avLst/>
          </a:prstGeom>
        </p:spPr>
      </p:pic>
      <p:sp>
        <p:nvSpPr>
          <p:cNvPr id="12" name="Textfeld 11">
            <a:extLst>
              <a:ext uri="{FF2B5EF4-FFF2-40B4-BE49-F238E27FC236}">
                <a16:creationId xmlns:a16="http://schemas.microsoft.com/office/drawing/2014/main" id="{3F03E2C5-4DD8-E98A-5B3E-AAABC7B77C02}"/>
              </a:ext>
            </a:extLst>
          </p:cNvPr>
          <p:cNvSpPr txBox="1"/>
          <p:nvPr/>
        </p:nvSpPr>
        <p:spPr>
          <a:xfrm>
            <a:off x="10912463" y="6704111"/>
            <a:ext cx="1205647" cy="307777"/>
          </a:xfrm>
          <a:prstGeom prst="rect">
            <a:avLst/>
          </a:prstGeom>
          <a:noFill/>
        </p:spPr>
        <p:txBody>
          <a:bodyPr wrap="square" rtlCol="0">
            <a:spAutoFit/>
          </a:bodyPr>
          <a:lstStyle/>
          <a:p>
            <a:r>
              <a:rPr lang="de-DE" sz="700" dirty="0">
                <a:solidFill>
                  <a:schemeClr val="bg2">
                    <a:lumMod val="65000"/>
                  </a:schemeClr>
                </a:solidFill>
              </a:rPr>
              <a:t>Sprechblasen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8421409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AA54D-D154-7845-A407-23A1CC6337FE}"/>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2975A53-D1AC-7984-2800-DCE2AE0CCCCF}"/>
              </a:ext>
            </a:extLst>
          </p:cNvPr>
          <p:cNvSpPr>
            <a:spLocks noGrp="1"/>
          </p:cNvSpPr>
          <p:nvPr>
            <p:ph type="sldNum" sz="quarter" idx="12"/>
          </p:nvPr>
        </p:nvSpPr>
        <p:spPr/>
        <p:txBody>
          <a:bodyPr/>
          <a:lstStyle/>
          <a:p>
            <a:fld id="{F485578E-06B4-48F1-88F1-7C5FBE3E5D01}" type="slidenum">
              <a:rPr lang="de-DE" smtClean="0"/>
              <a:pPr/>
              <a:t>8</a:t>
            </a:fld>
            <a:endParaRPr lang="de-DE"/>
          </a:p>
        </p:txBody>
      </p:sp>
      <p:sp>
        <p:nvSpPr>
          <p:cNvPr id="8" name="Titel 1">
            <a:extLst>
              <a:ext uri="{FF2B5EF4-FFF2-40B4-BE49-F238E27FC236}">
                <a16:creationId xmlns:a16="http://schemas.microsoft.com/office/drawing/2014/main" id="{C1C3617F-E36C-410F-8984-2917CE8ADDF4}"/>
              </a:ext>
            </a:extLst>
          </p:cNvPr>
          <p:cNvSpPr txBox="1">
            <a:spLocks/>
          </p:cNvSpPr>
          <p:nvPr/>
        </p:nvSpPr>
        <p:spPr>
          <a:xfrm>
            <a:off x="565137" y="389959"/>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Was ist beim E-Scooter-Fahren nicht erlaubt?</a:t>
            </a:r>
          </a:p>
        </p:txBody>
      </p:sp>
      <p:sp>
        <p:nvSpPr>
          <p:cNvPr id="4" name="Textfeld 3">
            <a:extLst>
              <a:ext uri="{FF2B5EF4-FFF2-40B4-BE49-F238E27FC236}">
                <a16:creationId xmlns:a16="http://schemas.microsoft.com/office/drawing/2014/main" id="{A84ED2F3-B666-1FE7-B8F7-F2D908B1107C}"/>
              </a:ext>
            </a:extLst>
          </p:cNvPr>
          <p:cNvSpPr txBox="1"/>
          <p:nvPr/>
        </p:nvSpPr>
        <p:spPr>
          <a:xfrm>
            <a:off x="3048886" y="3031683"/>
            <a:ext cx="6097772" cy="369332"/>
          </a:xfrm>
          <a:prstGeom prst="rect">
            <a:avLst/>
          </a:prstGeom>
          <a:noFill/>
        </p:spPr>
        <p:txBody>
          <a:bodyPr wrap="square">
            <a:spAutoFit/>
          </a:bodyPr>
          <a:lstStyle/>
          <a:p>
            <a:r>
              <a:rPr lang="de-AT" sz="1800" dirty="0">
                <a:solidFill>
                  <a:srgbClr val="000000"/>
                </a:solidFill>
                <a:latin typeface="Arial Narrow"/>
              </a:rPr>
              <a:t> </a:t>
            </a:r>
            <a:endParaRPr lang="de-DE" dirty="0"/>
          </a:p>
        </p:txBody>
      </p:sp>
      <p:sp>
        <p:nvSpPr>
          <p:cNvPr id="11" name="Textfeld 10">
            <a:extLst>
              <a:ext uri="{FF2B5EF4-FFF2-40B4-BE49-F238E27FC236}">
                <a16:creationId xmlns:a16="http://schemas.microsoft.com/office/drawing/2014/main" id="{CAA44990-0540-5ABD-6229-3F19940414F1}"/>
              </a:ext>
            </a:extLst>
          </p:cNvPr>
          <p:cNvSpPr txBox="1"/>
          <p:nvPr/>
        </p:nvSpPr>
        <p:spPr>
          <a:xfrm>
            <a:off x="9330540" y="6260292"/>
            <a:ext cx="3136046" cy="415498"/>
          </a:xfrm>
          <a:prstGeom prst="rect">
            <a:avLst/>
          </a:prstGeom>
          <a:noFill/>
        </p:spPr>
        <p:txBody>
          <a:bodyPr wrap="square" rtlCol="0">
            <a:spAutoFit/>
          </a:bodyPr>
          <a:lstStyle/>
          <a:p>
            <a:r>
              <a:rPr lang="de-DE" sz="700" dirty="0">
                <a:solidFill>
                  <a:schemeClr val="bg2">
                    <a:lumMod val="65000"/>
                  </a:schemeClr>
                </a:solidFill>
              </a:rPr>
              <a:t>Piktogramm © </a:t>
            </a:r>
            <a:r>
              <a:rPr lang="de-AT" sz="700" dirty="0">
                <a:solidFill>
                  <a:schemeClr val="bg2">
                    <a:lumMod val="65000"/>
                  </a:schemeClr>
                </a:solidFill>
              </a:rPr>
              <a:t>KFV/Mayer/MS 365 Copilot/09.04.2026</a:t>
            </a:r>
          </a:p>
          <a:p>
            <a:r>
              <a:rPr lang="de-DE" sz="700" dirty="0">
                <a:solidFill>
                  <a:schemeClr val="bg2">
                    <a:lumMod val="65000"/>
                  </a:schemeClr>
                </a:solidFill>
                <a:highlight>
                  <a:srgbClr val="FFFF00"/>
                </a:highlight>
              </a:rPr>
              <a:t> </a:t>
            </a:r>
          </a:p>
          <a:p>
            <a:endParaRPr lang="de-DE" sz="700" dirty="0">
              <a:solidFill>
                <a:schemeClr val="bg2">
                  <a:lumMod val="75000"/>
                </a:schemeClr>
              </a:solidFill>
            </a:endParaRPr>
          </a:p>
        </p:txBody>
      </p:sp>
      <p:grpSp>
        <p:nvGrpSpPr>
          <p:cNvPr id="30" name="Gruppieren 29">
            <a:extLst>
              <a:ext uri="{FF2B5EF4-FFF2-40B4-BE49-F238E27FC236}">
                <a16:creationId xmlns:a16="http://schemas.microsoft.com/office/drawing/2014/main" id="{4A8EC2AB-B193-2BA1-4D07-67B215D2F245}"/>
              </a:ext>
            </a:extLst>
          </p:cNvPr>
          <p:cNvGrpSpPr/>
          <p:nvPr/>
        </p:nvGrpSpPr>
        <p:grpSpPr>
          <a:xfrm>
            <a:off x="1422448" y="1364720"/>
            <a:ext cx="8358642" cy="725198"/>
            <a:chOff x="1384662" y="1384399"/>
            <a:chExt cx="8358642" cy="725198"/>
          </a:xfrm>
        </p:grpSpPr>
        <p:sp>
          <p:nvSpPr>
            <p:cNvPr id="15" name="Rechteck: abgerundete Ecken 14">
              <a:extLst>
                <a:ext uri="{FF2B5EF4-FFF2-40B4-BE49-F238E27FC236}">
                  <a16:creationId xmlns:a16="http://schemas.microsoft.com/office/drawing/2014/main" id="{D6E3EA55-E5CB-CE8C-A3F6-D416C6EA4433}"/>
                </a:ext>
              </a:extLst>
            </p:cNvPr>
            <p:cNvSpPr/>
            <p:nvPr/>
          </p:nvSpPr>
          <p:spPr>
            <a:xfrm>
              <a:off x="1919150" y="1481929"/>
              <a:ext cx="7824154"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Gehsteigfahrten</a:t>
              </a:r>
              <a:endParaRPr kumimoji="0" lang="de-DE" sz="2000"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16" name="Grafik 15">
              <a:extLst>
                <a:ext uri="{FF2B5EF4-FFF2-40B4-BE49-F238E27FC236}">
                  <a16:creationId xmlns:a16="http://schemas.microsoft.com/office/drawing/2014/main" id="{7F561193-7B4E-16A7-AEFB-C800CFE8A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2" y="1384399"/>
              <a:ext cx="725198" cy="725198"/>
            </a:xfrm>
            <a:prstGeom prst="rect">
              <a:avLst/>
            </a:prstGeom>
          </p:spPr>
        </p:pic>
      </p:grpSp>
      <p:grpSp>
        <p:nvGrpSpPr>
          <p:cNvPr id="7" name="Gruppieren 6">
            <a:extLst>
              <a:ext uri="{FF2B5EF4-FFF2-40B4-BE49-F238E27FC236}">
                <a16:creationId xmlns:a16="http://schemas.microsoft.com/office/drawing/2014/main" id="{49FBBDD2-049A-6644-8E29-B2C0BA6F3E8F}"/>
              </a:ext>
            </a:extLst>
          </p:cNvPr>
          <p:cNvGrpSpPr/>
          <p:nvPr/>
        </p:nvGrpSpPr>
        <p:grpSpPr>
          <a:xfrm>
            <a:off x="3413487" y="2359286"/>
            <a:ext cx="7004794" cy="725198"/>
            <a:chOff x="3413487" y="2359286"/>
            <a:chExt cx="7004794" cy="725198"/>
          </a:xfrm>
        </p:grpSpPr>
        <p:sp>
          <p:nvSpPr>
            <p:cNvPr id="20" name="Rechteck: abgerundete Ecken 19">
              <a:extLst>
                <a:ext uri="{FF2B5EF4-FFF2-40B4-BE49-F238E27FC236}">
                  <a16:creationId xmlns:a16="http://schemas.microsoft.com/office/drawing/2014/main" id="{7C414F3B-697C-AA1B-DE78-8692CC6DDC33}"/>
                </a:ext>
              </a:extLst>
            </p:cNvPr>
            <p:cNvSpPr/>
            <p:nvPr/>
          </p:nvSpPr>
          <p:spPr>
            <a:xfrm>
              <a:off x="3905184" y="2508651"/>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Bei Rot über die Ampel</a:t>
              </a:r>
              <a:endParaRPr lang="de-AT" sz="2000" dirty="0">
                <a:solidFill>
                  <a:srgbClr val="000000"/>
                </a:solidFill>
                <a:latin typeface="Arial Narrow"/>
              </a:endParaRPr>
            </a:p>
          </p:txBody>
        </p:sp>
        <p:pic>
          <p:nvPicPr>
            <p:cNvPr id="18" name="Grafik 17">
              <a:extLst>
                <a:ext uri="{FF2B5EF4-FFF2-40B4-BE49-F238E27FC236}">
                  <a16:creationId xmlns:a16="http://schemas.microsoft.com/office/drawing/2014/main" id="{0824A675-596B-417F-4151-559237C0D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487" y="2359286"/>
              <a:ext cx="725198" cy="725198"/>
            </a:xfrm>
            <a:prstGeom prst="rect">
              <a:avLst/>
            </a:prstGeom>
          </p:spPr>
        </p:pic>
      </p:grpSp>
      <p:grpSp>
        <p:nvGrpSpPr>
          <p:cNvPr id="2" name="Gruppieren 1">
            <a:extLst>
              <a:ext uri="{FF2B5EF4-FFF2-40B4-BE49-F238E27FC236}">
                <a16:creationId xmlns:a16="http://schemas.microsoft.com/office/drawing/2014/main" id="{C86FEADC-FE1F-E966-45FF-E72E0CF4E335}"/>
              </a:ext>
            </a:extLst>
          </p:cNvPr>
          <p:cNvGrpSpPr/>
          <p:nvPr/>
        </p:nvGrpSpPr>
        <p:grpSpPr>
          <a:xfrm>
            <a:off x="6362759" y="1161380"/>
            <a:ext cx="9988566" cy="725198"/>
            <a:chOff x="6362759" y="1161380"/>
            <a:chExt cx="9988566" cy="725198"/>
          </a:xfrm>
        </p:grpSpPr>
        <p:sp>
          <p:nvSpPr>
            <p:cNvPr id="17" name="Rechteck: abgerundete Ecken 16">
              <a:extLst>
                <a:ext uri="{FF2B5EF4-FFF2-40B4-BE49-F238E27FC236}">
                  <a16:creationId xmlns:a16="http://schemas.microsoft.com/office/drawing/2014/main" id="{9D4068CA-39D8-8610-32BC-488C72C619FD}"/>
                </a:ext>
              </a:extLst>
            </p:cNvPr>
            <p:cNvSpPr/>
            <p:nvPr/>
          </p:nvSpPr>
          <p:spPr>
            <a:xfrm>
              <a:off x="6879125" y="1257164"/>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nicht blinken</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19" name="Grafik 18">
              <a:extLst>
                <a:ext uri="{FF2B5EF4-FFF2-40B4-BE49-F238E27FC236}">
                  <a16:creationId xmlns:a16="http://schemas.microsoft.com/office/drawing/2014/main" id="{74EC7D1E-5387-956B-6DE2-7925DE752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59" y="1161380"/>
              <a:ext cx="725198" cy="725198"/>
            </a:xfrm>
            <a:prstGeom prst="rect">
              <a:avLst/>
            </a:prstGeom>
          </p:spPr>
        </p:pic>
      </p:grpSp>
      <p:grpSp>
        <p:nvGrpSpPr>
          <p:cNvPr id="9" name="Gruppieren 8">
            <a:extLst>
              <a:ext uri="{FF2B5EF4-FFF2-40B4-BE49-F238E27FC236}">
                <a16:creationId xmlns:a16="http://schemas.microsoft.com/office/drawing/2014/main" id="{6790669B-AADA-C6DF-B2D4-BB746FD39580}"/>
              </a:ext>
            </a:extLst>
          </p:cNvPr>
          <p:cNvGrpSpPr/>
          <p:nvPr/>
        </p:nvGrpSpPr>
        <p:grpSpPr>
          <a:xfrm>
            <a:off x="7766198" y="2097881"/>
            <a:ext cx="10005331" cy="725198"/>
            <a:chOff x="7766198" y="2097881"/>
            <a:chExt cx="10005331" cy="725198"/>
          </a:xfrm>
        </p:grpSpPr>
        <p:sp>
          <p:nvSpPr>
            <p:cNvPr id="6" name="Rechteck: abgerundete Ecken 5">
              <a:extLst>
                <a:ext uri="{FF2B5EF4-FFF2-40B4-BE49-F238E27FC236}">
                  <a16:creationId xmlns:a16="http://schemas.microsoft.com/office/drawing/2014/main" id="{20D4260D-DE09-827D-0129-33065E2F143B}"/>
                </a:ext>
              </a:extLst>
            </p:cNvPr>
            <p:cNvSpPr/>
            <p:nvPr/>
          </p:nvSpPr>
          <p:spPr>
            <a:xfrm>
              <a:off x="8299329" y="2229707"/>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Zu 2. Fahren</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23" name="Grafik 22">
              <a:extLst>
                <a:ext uri="{FF2B5EF4-FFF2-40B4-BE49-F238E27FC236}">
                  <a16:creationId xmlns:a16="http://schemas.microsoft.com/office/drawing/2014/main" id="{4A46CADD-C311-7623-820C-F7D0FADB0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198" y="2097881"/>
              <a:ext cx="725198" cy="725198"/>
            </a:xfrm>
            <a:prstGeom prst="rect">
              <a:avLst/>
            </a:prstGeom>
          </p:spPr>
        </p:pic>
      </p:grpSp>
      <p:grpSp>
        <p:nvGrpSpPr>
          <p:cNvPr id="10" name="Gruppieren 9">
            <a:extLst>
              <a:ext uri="{FF2B5EF4-FFF2-40B4-BE49-F238E27FC236}">
                <a16:creationId xmlns:a16="http://schemas.microsoft.com/office/drawing/2014/main" id="{B705D0E4-2F92-FF24-E01A-FDDB4759B034}"/>
              </a:ext>
            </a:extLst>
          </p:cNvPr>
          <p:cNvGrpSpPr/>
          <p:nvPr/>
        </p:nvGrpSpPr>
        <p:grpSpPr>
          <a:xfrm>
            <a:off x="926774" y="3298290"/>
            <a:ext cx="10703133" cy="725198"/>
            <a:chOff x="926774" y="3298290"/>
            <a:chExt cx="10703133" cy="725198"/>
          </a:xfrm>
        </p:grpSpPr>
        <p:sp>
          <p:nvSpPr>
            <p:cNvPr id="21" name="Rechteck: abgerundete Ecken 20">
              <a:extLst>
                <a:ext uri="{FF2B5EF4-FFF2-40B4-BE49-F238E27FC236}">
                  <a16:creationId xmlns:a16="http://schemas.microsoft.com/office/drawing/2014/main" id="{E32579F0-5CAF-FC69-8364-5A5A8CC2ED42}"/>
                </a:ext>
              </a:extLst>
            </p:cNvPr>
            <p:cNvSpPr/>
            <p:nvPr/>
          </p:nvSpPr>
          <p:spPr>
            <a:xfrm>
              <a:off x="1422448" y="3427596"/>
              <a:ext cx="1020745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Fahren in Fußgängerzonen</a:t>
              </a:r>
              <a:endParaRPr lang="de-AT" sz="2000" dirty="0">
                <a:solidFill>
                  <a:srgbClr val="000000"/>
                </a:solidFill>
                <a:latin typeface="Arial Narrow"/>
              </a:endParaRPr>
            </a:p>
          </p:txBody>
        </p:sp>
        <p:pic>
          <p:nvPicPr>
            <p:cNvPr id="25" name="Grafik 24">
              <a:extLst>
                <a:ext uri="{FF2B5EF4-FFF2-40B4-BE49-F238E27FC236}">
                  <a16:creationId xmlns:a16="http://schemas.microsoft.com/office/drawing/2014/main" id="{899BDD01-48AE-0800-5F0C-81D3ED8FF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74" y="3298290"/>
              <a:ext cx="725198" cy="725198"/>
            </a:xfrm>
            <a:prstGeom prst="rect">
              <a:avLst/>
            </a:prstGeom>
          </p:spPr>
        </p:pic>
      </p:grpSp>
      <p:grpSp>
        <p:nvGrpSpPr>
          <p:cNvPr id="13" name="Gruppieren 12">
            <a:extLst>
              <a:ext uri="{FF2B5EF4-FFF2-40B4-BE49-F238E27FC236}">
                <a16:creationId xmlns:a16="http://schemas.microsoft.com/office/drawing/2014/main" id="{C21928E1-E62C-32D5-239C-A8994552D166}"/>
              </a:ext>
            </a:extLst>
          </p:cNvPr>
          <p:cNvGrpSpPr/>
          <p:nvPr/>
        </p:nvGrpSpPr>
        <p:grpSpPr>
          <a:xfrm>
            <a:off x="2127619" y="4420118"/>
            <a:ext cx="8173284" cy="725198"/>
            <a:chOff x="2127619" y="4420118"/>
            <a:chExt cx="8173284" cy="725198"/>
          </a:xfrm>
        </p:grpSpPr>
        <p:sp>
          <p:nvSpPr>
            <p:cNvPr id="22" name="Rechteck: abgerundete Ecken 21">
              <a:extLst>
                <a:ext uri="{FF2B5EF4-FFF2-40B4-BE49-F238E27FC236}">
                  <a16:creationId xmlns:a16="http://schemas.microsoft.com/office/drawing/2014/main" id="{F3C321CF-C06B-DCF7-62CB-F5B58C0E7764}"/>
                </a:ext>
              </a:extLst>
            </p:cNvPr>
            <p:cNvSpPr/>
            <p:nvPr/>
          </p:nvSpPr>
          <p:spPr>
            <a:xfrm>
              <a:off x="2198917" y="4524795"/>
              <a:ext cx="8101986"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Schrittgeschwindigkeit in einer Fußgängerzone ausgenommen Radfahrende </a:t>
              </a:r>
              <a:endParaRPr lang="de-AT" sz="2000" b="1" dirty="0">
                <a:solidFill>
                  <a:srgbClr val="000000"/>
                </a:solidFill>
                <a:latin typeface="Arial Narrow"/>
              </a:endParaRPr>
            </a:p>
          </p:txBody>
        </p:sp>
        <p:pic>
          <p:nvPicPr>
            <p:cNvPr id="26" name="Grafik 25">
              <a:extLst>
                <a:ext uri="{FF2B5EF4-FFF2-40B4-BE49-F238E27FC236}">
                  <a16:creationId xmlns:a16="http://schemas.microsoft.com/office/drawing/2014/main" id="{DCC242A2-09B0-9209-CB07-EB821AAFE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619" y="4420118"/>
              <a:ext cx="725198" cy="725198"/>
            </a:xfrm>
            <a:prstGeom prst="rect">
              <a:avLst/>
            </a:prstGeom>
          </p:spPr>
        </p:pic>
      </p:grpSp>
      <p:grpSp>
        <p:nvGrpSpPr>
          <p:cNvPr id="14" name="Gruppieren 13">
            <a:extLst>
              <a:ext uri="{FF2B5EF4-FFF2-40B4-BE49-F238E27FC236}">
                <a16:creationId xmlns:a16="http://schemas.microsoft.com/office/drawing/2014/main" id="{BD5E4AE1-7C98-B061-19A0-E687C3E82A22}"/>
              </a:ext>
            </a:extLst>
          </p:cNvPr>
          <p:cNvGrpSpPr/>
          <p:nvPr/>
        </p:nvGrpSpPr>
        <p:grpSpPr>
          <a:xfrm>
            <a:off x="336393" y="5600348"/>
            <a:ext cx="11156615" cy="725198"/>
            <a:chOff x="336393" y="5600348"/>
            <a:chExt cx="11156615" cy="725198"/>
          </a:xfrm>
        </p:grpSpPr>
        <p:sp>
          <p:nvSpPr>
            <p:cNvPr id="41" name="Rechteck: abgerundete Ecken 40">
              <a:extLst>
                <a:ext uri="{FF2B5EF4-FFF2-40B4-BE49-F238E27FC236}">
                  <a16:creationId xmlns:a16="http://schemas.microsoft.com/office/drawing/2014/main" id="{F3892F0D-8EBE-F013-3E72-4273E47FC9A7}"/>
                </a:ext>
              </a:extLst>
            </p:cNvPr>
            <p:cNvSpPr/>
            <p:nvPr/>
          </p:nvSpPr>
          <p:spPr>
            <a:xfrm>
              <a:off x="883123" y="5729654"/>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Ohne Licht bei Dunkelheit bzw. schlechter Sicht</a:t>
              </a:r>
              <a:endParaRPr lang="de-DE" sz="2000" dirty="0">
                <a:solidFill>
                  <a:srgbClr val="000000"/>
                </a:solidFill>
                <a:latin typeface="Arial Narrow"/>
              </a:endParaRPr>
            </a:p>
          </p:txBody>
        </p:sp>
        <p:pic>
          <p:nvPicPr>
            <p:cNvPr id="27" name="Grafik 26">
              <a:extLst>
                <a:ext uri="{FF2B5EF4-FFF2-40B4-BE49-F238E27FC236}">
                  <a16:creationId xmlns:a16="http://schemas.microsoft.com/office/drawing/2014/main" id="{EFB7E424-F0FD-2636-DB2A-86308932B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93" y="5600348"/>
              <a:ext cx="725198" cy="725198"/>
            </a:xfrm>
            <a:prstGeom prst="rect">
              <a:avLst/>
            </a:prstGeom>
          </p:spPr>
        </p:pic>
      </p:grpSp>
      <p:grpSp>
        <p:nvGrpSpPr>
          <p:cNvPr id="31" name="Gruppieren 30">
            <a:extLst>
              <a:ext uri="{FF2B5EF4-FFF2-40B4-BE49-F238E27FC236}">
                <a16:creationId xmlns:a16="http://schemas.microsoft.com/office/drawing/2014/main" id="{93335CC4-12CB-2C48-4DD6-6A83535F579D}"/>
              </a:ext>
            </a:extLst>
          </p:cNvPr>
          <p:cNvGrpSpPr/>
          <p:nvPr/>
        </p:nvGrpSpPr>
        <p:grpSpPr>
          <a:xfrm>
            <a:off x="6341634" y="5265698"/>
            <a:ext cx="5598086" cy="725198"/>
            <a:chOff x="6341634" y="5265698"/>
            <a:chExt cx="5598086" cy="725198"/>
          </a:xfrm>
        </p:grpSpPr>
        <p:sp>
          <p:nvSpPr>
            <p:cNvPr id="3" name="Rechteck: abgerundete Ecken 2">
              <a:extLst>
                <a:ext uri="{FF2B5EF4-FFF2-40B4-BE49-F238E27FC236}">
                  <a16:creationId xmlns:a16="http://schemas.microsoft.com/office/drawing/2014/main" id="{F83413F7-0C52-C2F2-8D13-9993EBF67E7E}"/>
                </a:ext>
              </a:extLst>
            </p:cNvPr>
            <p:cNvSpPr/>
            <p:nvPr/>
          </p:nvSpPr>
          <p:spPr>
            <a:xfrm>
              <a:off x="6441861" y="5357917"/>
              <a:ext cx="5497859" cy="466586"/>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10 km/h in der Annäherung an eine nicht Ampel geregelte Radfahrerüberfahrt</a:t>
              </a:r>
              <a:endParaRPr lang="de-AT" sz="2000" b="1" dirty="0">
                <a:solidFill>
                  <a:srgbClr val="000000"/>
                </a:solidFill>
                <a:latin typeface="Arial Narrow"/>
              </a:endParaRPr>
            </a:p>
          </p:txBody>
        </p:sp>
        <p:pic>
          <p:nvPicPr>
            <p:cNvPr id="29" name="Grafik 28">
              <a:extLst>
                <a:ext uri="{FF2B5EF4-FFF2-40B4-BE49-F238E27FC236}">
                  <a16:creationId xmlns:a16="http://schemas.microsoft.com/office/drawing/2014/main" id="{DD041E36-424D-EEA2-1E63-DD9D54194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34" y="5265698"/>
              <a:ext cx="725198" cy="725198"/>
            </a:xfrm>
            <a:prstGeom prst="rect">
              <a:avLst/>
            </a:prstGeom>
          </p:spPr>
        </p:pic>
      </p:grpSp>
      <p:grpSp>
        <p:nvGrpSpPr>
          <p:cNvPr id="33" name="Gruppieren 32">
            <a:extLst>
              <a:ext uri="{FF2B5EF4-FFF2-40B4-BE49-F238E27FC236}">
                <a16:creationId xmlns:a16="http://schemas.microsoft.com/office/drawing/2014/main" id="{B29D507B-8821-2BA8-25B4-63987F84C9AC}"/>
              </a:ext>
            </a:extLst>
          </p:cNvPr>
          <p:cNvGrpSpPr/>
          <p:nvPr/>
        </p:nvGrpSpPr>
        <p:grpSpPr>
          <a:xfrm>
            <a:off x="6526177" y="3192453"/>
            <a:ext cx="11150540" cy="725198"/>
            <a:chOff x="6526177" y="3192453"/>
            <a:chExt cx="11150540" cy="725198"/>
          </a:xfrm>
        </p:grpSpPr>
        <p:sp>
          <p:nvSpPr>
            <p:cNvPr id="28" name="Rechteck: abgerundete Ecken 27">
              <a:extLst>
                <a:ext uri="{FF2B5EF4-FFF2-40B4-BE49-F238E27FC236}">
                  <a16:creationId xmlns:a16="http://schemas.microsoft.com/office/drawing/2014/main" id="{23E38B26-D3D1-9FBF-FB90-CBB1C39E3EE5}"/>
                </a:ext>
              </a:extLst>
            </p:cNvPr>
            <p:cNvSpPr/>
            <p:nvPr/>
          </p:nvSpPr>
          <p:spPr>
            <a:xfrm>
              <a:off x="7066832" y="3303563"/>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Falsch geparkte E-Scooter (Stolperfalle!)</a:t>
              </a:r>
              <a:endParaRPr lang="de-DE" sz="2000" dirty="0">
                <a:solidFill>
                  <a:srgbClr val="000000"/>
                </a:solidFill>
                <a:latin typeface="Arial Narrow"/>
              </a:endParaRPr>
            </a:p>
          </p:txBody>
        </p:sp>
        <p:pic>
          <p:nvPicPr>
            <p:cNvPr id="32" name="Grafik 31">
              <a:extLst>
                <a:ext uri="{FF2B5EF4-FFF2-40B4-BE49-F238E27FC236}">
                  <a16:creationId xmlns:a16="http://schemas.microsoft.com/office/drawing/2014/main" id="{D6406E2D-C993-845B-E95C-B40F88DD3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177" y="3192453"/>
              <a:ext cx="725198" cy="725198"/>
            </a:xfrm>
            <a:prstGeom prst="rect">
              <a:avLst/>
            </a:prstGeom>
          </p:spPr>
        </p:pic>
      </p:grpSp>
    </p:spTree>
    <p:extLst>
      <p:ext uri="{BB962C8B-B14F-4D97-AF65-F5344CB8AC3E}">
        <p14:creationId xmlns:p14="http://schemas.microsoft.com/office/powerpoint/2010/main" val="37893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EFF8EB-8CE1-4516-96A8-938DA16881B7}"/>
              </a:ext>
            </a:extLst>
          </p:cNvPr>
          <p:cNvSpPr>
            <a:spLocks noGrp="1"/>
          </p:cNvSpPr>
          <p:nvPr>
            <p:ph type="sldNum" sz="quarter" idx="12"/>
          </p:nvPr>
        </p:nvSpPr>
        <p:spPr/>
        <p:txBody>
          <a:bodyPr/>
          <a:lstStyle/>
          <a:p>
            <a:fld id="{F485578E-06B4-48F1-88F1-7C5FBE3E5D01}" type="slidenum">
              <a:rPr lang="de-DE" smtClean="0"/>
              <a:pPr/>
              <a:t>9</a:t>
            </a:fld>
            <a:endParaRPr lang="de-DE" dirty="0"/>
          </a:p>
        </p:txBody>
      </p:sp>
      <p:sp>
        <p:nvSpPr>
          <p:cNvPr id="8" name="Titel 1">
            <a:extLst>
              <a:ext uri="{FF2B5EF4-FFF2-40B4-BE49-F238E27FC236}">
                <a16:creationId xmlns:a16="http://schemas.microsoft.com/office/drawing/2014/main" id="{C6574CAD-6E4B-4A41-81B1-68FC8A64D279}"/>
              </a:ext>
            </a:extLst>
          </p:cNvPr>
          <p:cNvSpPr txBox="1">
            <a:spLocks/>
          </p:cNvSpPr>
          <p:nvPr/>
        </p:nvSpPr>
        <p:spPr>
          <a:xfrm>
            <a:off x="527787" y="413980"/>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Wie kannst du Stürze und Unfälle vermeiden? </a:t>
            </a:r>
            <a:endParaRPr lang="de-DE" dirty="0">
              <a:highlight>
                <a:srgbClr val="FFFF00"/>
              </a:highlight>
            </a:endParaRPr>
          </a:p>
        </p:txBody>
      </p:sp>
      <p:sp>
        <p:nvSpPr>
          <p:cNvPr id="10" name="Ellipse 9">
            <a:extLst>
              <a:ext uri="{FF2B5EF4-FFF2-40B4-BE49-F238E27FC236}">
                <a16:creationId xmlns:a16="http://schemas.microsoft.com/office/drawing/2014/main" id="{5AF1FDB5-2C1D-723C-360C-A8C812FABE84}"/>
              </a:ext>
            </a:extLst>
          </p:cNvPr>
          <p:cNvSpPr/>
          <p:nvPr/>
        </p:nvSpPr>
        <p:spPr>
          <a:xfrm rot="2567510">
            <a:off x="536932" y="1207649"/>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Ellipse 10">
            <a:extLst>
              <a:ext uri="{FF2B5EF4-FFF2-40B4-BE49-F238E27FC236}">
                <a16:creationId xmlns:a16="http://schemas.microsoft.com/office/drawing/2014/main" id="{78F3883E-088B-55C4-AA19-9F6B19A46555}"/>
              </a:ext>
            </a:extLst>
          </p:cNvPr>
          <p:cNvSpPr/>
          <p:nvPr/>
        </p:nvSpPr>
        <p:spPr>
          <a:xfrm rot="2567510">
            <a:off x="527786" y="1685554"/>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Ellipse 11">
            <a:extLst>
              <a:ext uri="{FF2B5EF4-FFF2-40B4-BE49-F238E27FC236}">
                <a16:creationId xmlns:a16="http://schemas.microsoft.com/office/drawing/2014/main" id="{BB774379-29B8-46D5-67F4-31CB32FBE156}"/>
              </a:ext>
            </a:extLst>
          </p:cNvPr>
          <p:cNvSpPr/>
          <p:nvPr/>
        </p:nvSpPr>
        <p:spPr>
          <a:xfrm rot="2567510">
            <a:off x="521407" y="2200979"/>
            <a:ext cx="308142" cy="308142"/>
          </a:xfrm>
          <a:prstGeom prst="ellipse">
            <a:avLst/>
          </a:prstGeom>
          <a:ln w="47625">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Ellipse 12">
            <a:extLst>
              <a:ext uri="{FF2B5EF4-FFF2-40B4-BE49-F238E27FC236}">
                <a16:creationId xmlns:a16="http://schemas.microsoft.com/office/drawing/2014/main" id="{CD122993-E959-7236-AF2F-0B832E384853}"/>
              </a:ext>
            </a:extLst>
          </p:cNvPr>
          <p:cNvSpPr/>
          <p:nvPr/>
        </p:nvSpPr>
        <p:spPr>
          <a:xfrm rot="2567510">
            <a:off x="521406" y="2791396"/>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Ellipse 13">
            <a:extLst>
              <a:ext uri="{FF2B5EF4-FFF2-40B4-BE49-F238E27FC236}">
                <a16:creationId xmlns:a16="http://schemas.microsoft.com/office/drawing/2014/main" id="{6ABB3DD2-41F1-57B9-A4CB-FC0BEC9EAB7C}"/>
              </a:ext>
            </a:extLst>
          </p:cNvPr>
          <p:cNvSpPr/>
          <p:nvPr/>
        </p:nvSpPr>
        <p:spPr>
          <a:xfrm>
            <a:off x="537312" y="3281031"/>
            <a:ext cx="308142" cy="308142"/>
          </a:xfrm>
          <a:prstGeom prst="ellipse">
            <a:avLst/>
          </a:prstGeom>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Rechteck: abgerundete Ecken 14">
            <a:extLst>
              <a:ext uri="{FF2B5EF4-FFF2-40B4-BE49-F238E27FC236}">
                <a16:creationId xmlns:a16="http://schemas.microsoft.com/office/drawing/2014/main" id="{86A721FD-597F-3D02-C2FA-8A22021F6C7A}"/>
              </a:ext>
            </a:extLst>
          </p:cNvPr>
          <p:cNvSpPr/>
          <p:nvPr/>
        </p:nvSpPr>
        <p:spPr>
          <a:xfrm>
            <a:off x="881738" y="1138949"/>
            <a:ext cx="679743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Nicht</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zu zweit</a:t>
            </a:r>
            <a:r>
              <a:rPr kumimoji="0" lang="de-DE" sz="2000" b="1" i="0" u="none" strike="noStrike" kern="1200" cap="none" spc="0" normalizeH="0" noProof="0" dirty="0">
                <a:ln>
                  <a:noFill/>
                </a:ln>
                <a:solidFill>
                  <a:srgbClr val="000000"/>
                </a:solidFill>
                <a:effectLst/>
                <a:uLnTx/>
                <a:uFillTx/>
                <a:latin typeface="Arial Narrow"/>
                <a:ea typeface="+mn-ea"/>
                <a:cs typeface="+mn-cs"/>
              </a:rPr>
              <a:t> </a:t>
            </a:r>
            <a:r>
              <a:rPr kumimoji="0" lang="de-DE" sz="2000" b="0" i="0" u="none" strike="noStrike" kern="1200" cap="none" spc="0" normalizeH="0" noProof="0" dirty="0">
                <a:ln>
                  <a:noFill/>
                </a:ln>
                <a:solidFill>
                  <a:srgbClr val="000000"/>
                </a:solidFill>
                <a:effectLst/>
                <a:uLnTx/>
                <a:uFillTx/>
                <a:latin typeface="Arial Narrow"/>
                <a:ea typeface="+mn-ea"/>
                <a:cs typeface="+mn-cs"/>
              </a:rPr>
              <a:t>fahren – das ist gefährlich und auch verboten.</a:t>
            </a:r>
            <a:endParaRPr kumimoji="0" lang="de-DE" sz="20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17" name="Rechteck: abgerundete Ecken 16">
            <a:extLst>
              <a:ext uri="{FF2B5EF4-FFF2-40B4-BE49-F238E27FC236}">
                <a16:creationId xmlns:a16="http://schemas.microsoft.com/office/drawing/2014/main" id="{8E2570CA-3BC8-4D07-ABCE-5C8455AD8A27}"/>
              </a:ext>
            </a:extLst>
          </p:cNvPr>
          <p:cNvSpPr/>
          <p:nvPr/>
        </p:nvSpPr>
        <p:spPr>
          <a:xfrm>
            <a:off x="881738" y="1612449"/>
            <a:ext cx="7030231"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dirty="0">
                <a:solidFill>
                  <a:srgbClr val="000000"/>
                </a:solidFill>
                <a:latin typeface="Arial Narrow"/>
              </a:rPr>
              <a:t>Vermeide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Ablenkung: E-Scooter </a:t>
            </a:r>
            <a:r>
              <a:rPr lang="de-DE" sz="2000" dirty="0">
                <a:solidFill>
                  <a:srgbClr val="000000"/>
                </a:solidFill>
                <a:latin typeface="Arial Narrow"/>
              </a:rPr>
              <a:t>sind</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keine Spielgeräte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für die Straße. </a:t>
            </a:r>
          </a:p>
        </p:txBody>
      </p:sp>
      <p:sp>
        <p:nvSpPr>
          <p:cNvPr id="20" name="Rechteck: abgerundete Ecken 19">
            <a:extLst>
              <a:ext uri="{FF2B5EF4-FFF2-40B4-BE49-F238E27FC236}">
                <a16:creationId xmlns:a16="http://schemas.microsoft.com/office/drawing/2014/main" id="{B7C0EF55-02E7-8226-DBFB-850D76D27882}"/>
              </a:ext>
            </a:extLst>
          </p:cNvPr>
          <p:cNvSpPr/>
          <p:nvPr/>
        </p:nvSpPr>
        <p:spPr>
          <a:xfrm>
            <a:off x="899582" y="2154705"/>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Fahre bei </a:t>
            </a:r>
            <a:r>
              <a:rPr lang="de-AT" sz="2000" b="1" dirty="0">
                <a:solidFill>
                  <a:srgbClr val="000000"/>
                </a:solidFill>
                <a:latin typeface="Arial Narrow"/>
              </a:rPr>
              <a:t>Kies, Laub, Nässe, Schienen </a:t>
            </a:r>
            <a:r>
              <a:rPr lang="de-AT" sz="2000" dirty="0">
                <a:solidFill>
                  <a:srgbClr val="000000"/>
                </a:solidFill>
                <a:latin typeface="Arial Narrow"/>
              </a:rPr>
              <a:t>und</a:t>
            </a:r>
            <a:r>
              <a:rPr lang="de-AT" sz="2000" b="1" dirty="0">
                <a:solidFill>
                  <a:srgbClr val="000000"/>
                </a:solidFill>
                <a:latin typeface="Arial Narrow"/>
              </a:rPr>
              <a:t> Bodenunebenheiten </a:t>
            </a:r>
            <a:r>
              <a:rPr lang="de-AT" sz="2000" dirty="0">
                <a:solidFill>
                  <a:srgbClr val="000000"/>
                </a:solidFill>
                <a:latin typeface="Arial Narrow"/>
                <a:sym typeface="Wingdings" panose="05000000000000000000" pitchFamily="2" charset="2"/>
              </a:rPr>
              <a:t>langsam und vorsichtig.</a:t>
            </a:r>
            <a:endParaRPr lang="de-AT" sz="2000" dirty="0">
              <a:solidFill>
                <a:srgbClr val="000000"/>
              </a:solidFill>
              <a:latin typeface="Arial Narrow"/>
            </a:endParaRPr>
          </a:p>
        </p:txBody>
      </p:sp>
      <p:sp>
        <p:nvSpPr>
          <p:cNvPr id="21" name="Rechteck: abgerundete Ecken 20">
            <a:extLst>
              <a:ext uri="{FF2B5EF4-FFF2-40B4-BE49-F238E27FC236}">
                <a16:creationId xmlns:a16="http://schemas.microsoft.com/office/drawing/2014/main" id="{05940C8D-FEA4-19DD-0D1A-28C6B8B61421}"/>
              </a:ext>
            </a:extLst>
          </p:cNvPr>
          <p:cNvSpPr/>
          <p:nvPr/>
        </p:nvSpPr>
        <p:spPr>
          <a:xfrm>
            <a:off x="899583" y="27439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Nähere dich </a:t>
            </a:r>
            <a:r>
              <a:rPr lang="de-AT" sz="2000" b="1" dirty="0">
                <a:solidFill>
                  <a:srgbClr val="000000"/>
                </a:solidFill>
                <a:latin typeface="Arial Narrow"/>
              </a:rPr>
              <a:t>Kreuzungen</a:t>
            </a:r>
            <a:r>
              <a:rPr lang="de-AT" sz="2000" dirty="0">
                <a:solidFill>
                  <a:srgbClr val="000000"/>
                </a:solidFill>
                <a:latin typeface="Arial Narrow"/>
              </a:rPr>
              <a:t> immer langsam.</a:t>
            </a:r>
          </a:p>
        </p:txBody>
      </p:sp>
      <p:sp>
        <p:nvSpPr>
          <p:cNvPr id="22" name="Rechteck: abgerundete Ecken 21">
            <a:extLst>
              <a:ext uri="{FF2B5EF4-FFF2-40B4-BE49-F238E27FC236}">
                <a16:creationId xmlns:a16="http://schemas.microsoft.com/office/drawing/2014/main" id="{3EB70C7B-A6D5-58D2-88C6-3835A55686BC}"/>
              </a:ext>
            </a:extLst>
          </p:cNvPr>
          <p:cNvSpPr/>
          <p:nvPr/>
        </p:nvSpPr>
        <p:spPr>
          <a:xfrm>
            <a:off x="899583" y="32174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 nicht über Gehsteigkanten</a:t>
            </a:r>
            <a:r>
              <a:rPr lang="de-AT" sz="2000" dirty="0">
                <a:solidFill>
                  <a:srgbClr val="000000"/>
                </a:solidFill>
                <a:latin typeface="Arial Narrow"/>
              </a:rPr>
              <a:t>.</a:t>
            </a:r>
          </a:p>
        </p:txBody>
      </p:sp>
      <p:sp>
        <p:nvSpPr>
          <p:cNvPr id="23" name="Ellipse 22">
            <a:extLst>
              <a:ext uri="{FF2B5EF4-FFF2-40B4-BE49-F238E27FC236}">
                <a16:creationId xmlns:a16="http://schemas.microsoft.com/office/drawing/2014/main" id="{2ABA38D0-48A9-EA9A-346C-DA8452292F6B}"/>
              </a:ext>
            </a:extLst>
          </p:cNvPr>
          <p:cNvSpPr/>
          <p:nvPr/>
        </p:nvSpPr>
        <p:spPr>
          <a:xfrm rot="2567510">
            <a:off x="527784" y="3807196"/>
            <a:ext cx="308142" cy="308142"/>
          </a:xfrm>
          <a:prstGeom prst="ellipse">
            <a:avLst/>
          </a:prstGeom>
          <a:ln w="47625">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Rechteck: abgerundete Ecken 23">
            <a:extLst>
              <a:ext uri="{FF2B5EF4-FFF2-40B4-BE49-F238E27FC236}">
                <a16:creationId xmlns:a16="http://schemas.microsoft.com/office/drawing/2014/main" id="{0CD79689-DC76-209C-90C0-BE96B909F982}"/>
              </a:ext>
            </a:extLst>
          </p:cNvPr>
          <p:cNvSpPr/>
          <p:nvPr/>
        </p:nvSpPr>
        <p:spPr>
          <a:xfrm>
            <a:off x="899581" y="4320841"/>
            <a:ext cx="738105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Das Fahren mit dem E-Scooter ist anders als mit dem Rad: </a:t>
            </a:r>
            <a:r>
              <a:rPr lang="de-AT" sz="2000" b="1" dirty="0">
                <a:solidFill>
                  <a:srgbClr val="000000"/>
                </a:solidFill>
                <a:latin typeface="Arial Narrow"/>
              </a:rPr>
              <a:t>Üben</a:t>
            </a:r>
            <a:r>
              <a:rPr lang="de-AT" sz="2000" dirty="0">
                <a:solidFill>
                  <a:srgbClr val="000000"/>
                </a:solidFill>
                <a:latin typeface="Arial Narrow"/>
              </a:rPr>
              <a:t> ist wichtig!</a:t>
            </a:r>
            <a:endParaRPr lang="de-AT" sz="2000" b="1" dirty="0">
              <a:solidFill>
                <a:srgbClr val="000000"/>
              </a:solidFill>
              <a:latin typeface="Arial Narrow"/>
            </a:endParaRPr>
          </a:p>
        </p:txBody>
      </p:sp>
      <p:sp>
        <p:nvSpPr>
          <p:cNvPr id="27" name="Ellipse 26">
            <a:extLst>
              <a:ext uri="{FF2B5EF4-FFF2-40B4-BE49-F238E27FC236}">
                <a16:creationId xmlns:a16="http://schemas.microsoft.com/office/drawing/2014/main" id="{B4E7B542-6E06-AC9F-5FB3-645027136F54}"/>
              </a:ext>
            </a:extLst>
          </p:cNvPr>
          <p:cNvSpPr/>
          <p:nvPr/>
        </p:nvSpPr>
        <p:spPr>
          <a:xfrm rot="2567510">
            <a:off x="546457" y="4384497"/>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Rechteck: abgerundete Ecken 27">
            <a:extLst>
              <a:ext uri="{FF2B5EF4-FFF2-40B4-BE49-F238E27FC236}">
                <a16:creationId xmlns:a16="http://schemas.microsoft.com/office/drawing/2014/main" id="{ACEEDA58-27B7-4E89-3244-36A4E03EEC79}"/>
              </a:ext>
            </a:extLst>
          </p:cNvPr>
          <p:cNvSpPr/>
          <p:nvPr/>
        </p:nvSpPr>
        <p:spPr>
          <a:xfrm>
            <a:off x="899581" y="4832059"/>
            <a:ext cx="746596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Trage immer </a:t>
            </a:r>
            <a:r>
              <a:rPr lang="de-AT" sz="2000" b="1" dirty="0">
                <a:solidFill>
                  <a:srgbClr val="000000"/>
                </a:solidFill>
                <a:latin typeface="Arial Narrow"/>
              </a:rPr>
              <a:t>helle, reflektierende Kleidung</a:t>
            </a:r>
            <a:r>
              <a:rPr lang="de-AT" sz="2000" dirty="0">
                <a:solidFill>
                  <a:srgbClr val="000000"/>
                </a:solidFill>
                <a:latin typeface="Arial Narrow"/>
              </a:rPr>
              <a:t>, damit du gut gesehen wirst.</a:t>
            </a:r>
            <a:endParaRPr lang="de-AT" sz="2000" b="1" dirty="0">
              <a:solidFill>
                <a:srgbClr val="000000"/>
              </a:solidFill>
              <a:latin typeface="Arial Narrow"/>
            </a:endParaRPr>
          </a:p>
        </p:txBody>
      </p:sp>
      <p:sp>
        <p:nvSpPr>
          <p:cNvPr id="2" name="Ellipse 1">
            <a:extLst>
              <a:ext uri="{FF2B5EF4-FFF2-40B4-BE49-F238E27FC236}">
                <a16:creationId xmlns:a16="http://schemas.microsoft.com/office/drawing/2014/main" id="{336D9EB3-C9B2-3CD4-13C9-E86E6C5B2C48}"/>
              </a:ext>
            </a:extLst>
          </p:cNvPr>
          <p:cNvSpPr/>
          <p:nvPr/>
        </p:nvSpPr>
        <p:spPr>
          <a:xfrm>
            <a:off x="537312" y="5405866"/>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hteck: abgerundete Ecken 2">
            <a:extLst>
              <a:ext uri="{FF2B5EF4-FFF2-40B4-BE49-F238E27FC236}">
                <a16:creationId xmlns:a16="http://schemas.microsoft.com/office/drawing/2014/main" id="{DF75BF45-775D-BC47-6AED-12C4DBE37CEB}"/>
              </a:ext>
            </a:extLst>
          </p:cNvPr>
          <p:cNvSpPr/>
          <p:nvPr/>
        </p:nvSpPr>
        <p:spPr>
          <a:xfrm>
            <a:off x="881738" y="5342641"/>
            <a:ext cx="11079602" cy="634330"/>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Denke daran, dass Lenkende </a:t>
            </a:r>
            <a:r>
              <a:rPr lang="de-AT" sz="2000" b="1" dirty="0">
                <a:solidFill>
                  <a:srgbClr val="000000"/>
                </a:solidFill>
                <a:latin typeface="Arial Narrow"/>
              </a:rPr>
              <a:t>großer Fahrzeuge </a:t>
            </a:r>
            <a:r>
              <a:rPr lang="de-AT" sz="2000" dirty="0">
                <a:solidFill>
                  <a:srgbClr val="000000"/>
                </a:solidFill>
                <a:latin typeface="Arial Narrow"/>
              </a:rPr>
              <a:t>(Lkw, Bus, …) dich nicht immer sehen können (</a:t>
            </a:r>
            <a:r>
              <a:rPr lang="de-AT" sz="2000" b="1" dirty="0">
                <a:solidFill>
                  <a:srgbClr val="000000"/>
                </a:solidFill>
                <a:latin typeface="Arial Narrow"/>
              </a:rPr>
              <a:t>Toter Winkel</a:t>
            </a:r>
            <a:r>
              <a:rPr lang="de-AT" sz="2000" dirty="0">
                <a:solidFill>
                  <a:srgbClr val="000000"/>
                </a:solidFill>
                <a:latin typeface="Arial Narrow"/>
              </a:rPr>
              <a:t>) – halte viel Abstand, wenn sie abbiegen bleibe rechts dahinter stehen und warte ab, bis sie abgebogen sind. </a:t>
            </a:r>
            <a:endParaRPr lang="de-AT" sz="2000" b="1" dirty="0">
              <a:solidFill>
                <a:srgbClr val="000000"/>
              </a:solidFill>
              <a:latin typeface="Arial Narrow"/>
            </a:endParaRPr>
          </a:p>
        </p:txBody>
      </p:sp>
      <p:sp>
        <p:nvSpPr>
          <p:cNvPr id="4" name="Rechteck: abgerundete Ecken 3">
            <a:extLst>
              <a:ext uri="{FF2B5EF4-FFF2-40B4-BE49-F238E27FC236}">
                <a16:creationId xmlns:a16="http://schemas.microsoft.com/office/drawing/2014/main" id="{CCA028BB-BF8B-4243-3C7F-4FA33E26F655}"/>
              </a:ext>
            </a:extLst>
          </p:cNvPr>
          <p:cNvSpPr/>
          <p:nvPr/>
        </p:nvSpPr>
        <p:spPr>
          <a:xfrm>
            <a:off x="899581" y="3750452"/>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Behalte </a:t>
            </a:r>
            <a:r>
              <a:rPr lang="de-AT" sz="2000" b="1" dirty="0">
                <a:solidFill>
                  <a:srgbClr val="000000"/>
                </a:solidFill>
                <a:latin typeface="Arial Narrow"/>
              </a:rPr>
              <a:t>beide Hände am Lenker</a:t>
            </a:r>
            <a:r>
              <a:rPr lang="de-AT" sz="2000" dirty="0">
                <a:solidFill>
                  <a:srgbClr val="000000"/>
                </a:solidFill>
                <a:latin typeface="Arial Narrow"/>
              </a:rPr>
              <a:t>.</a:t>
            </a:r>
            <a:r>
              <a:rPr lang="de-AT" sz="2000" b="1" dirty="0">
                <a:solidFill>
                  <a:srgbClr val="000000"/>
                </a:solidFill>
                <a:latin typeface="Arial Narrow"/>
              </a:rPr>
              <a:t> </a:t>
            </a:r>
            <a:endParaRPr lang="de-AT" sz="2000" dirty="0">
              <a:solidFill>
                <a:srgbClr val="FF0000"/>
              </a:solidFill>
              <a:highlight>
                <a:srgbClr val="FFFF00"/>
              </a:highlight>
              <a:latin typeface="Arial Narrow"/>
            </a:endParaRPr>
          </a:p>
        </p:txBody>
      </p:sp>
      <p:sp>
        <p:nvSpPr>
          <p:cNvPr id="6" name="Ellipse 5">
            <a:extLst>
              <a:ext uri="{FF2B5EF4-FFF2-40B4-BE49-F238E27FC236}">
                <a16:creationId xmlns:a16="http://schemas.microsoft.com/office/drawing/2014/main" id="{EF758F7D-3079-1716-FF3D-EAB6A4432FF4}"/>
              </a:ext>
            </a:extLst>
          </p:cNvPr>
          <p:cNvSpPr/>
          <p:nvPr/>
        </p:nvSpPr>
        <p:spPr>
          <a:xfrm rot="2567510">
            <a:off x="546458" y="4903720"/>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6" name="Grafik 15">
            <a:extLst>
              <a:ext uri="{FF2B5EF4-FFF2-40B4-BE49-F238E27FC236}">
                <a16:creationId xmlns:a16="http://schemas.microsoft.com/office/drawing/2014/main" id="{3C1702E6-6C3A-6866-E1A0-61ACC4CE0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358" y="988239"/>
            <a:ext cx="4320841" cy="4320841"/>
          </a:xfrm>
          <a:prstGeom prst="rect">
            <a:avLst/>
          </a:prstGeom>
        </p:spPr>
      </p:pic>
      <p:sp>
        <p:nvSpPr>
          <p:cNvPr id="18" name="Textfeld 17">
            <a:extLst>
              <a:ext uri="{FF2B5EF4-FFF2-40B4-BE49-F238E27FC236}">
                <a16:creationId xmlns:a16="http://schemas.microsoft.com/office/drawing/2014/main" id="{A3F6BDBF-E5A5-B04E-8E3C-BD63244145B3}"/>
              </a:ext>
            </a:extLst>
          </p:cNvPr>
          <p:cNvSpPr txBox="1"/>
          <p:nvPr/>
        </p:nvSpPr>
        <p:spPr>
          <a:xfrm>
            <a:off x="9055954" y="3954037"/>
            <a:ext cx="3136046" cy="415498"/>
          </a:xfrm>
          <a:prstGeom prst="rect">
            <a:avLst/>
          </a:prstGeom>
          <a:noFill/>
        </p:spPr>
        <p:txBody>
          <a:bodyPr wrap="square" rtlCol="0">
            <a:spAutoFit/>
          </a:bodyPr>
          <a:lstStyle/>
          <a:p>
            <a:r>
              <a:rPr lang="de-DE" sz="700" dirty="0">
                <a:solidFill>
                  <a:schemeClr val="bg2">
                    <a:lumMod val="65000"/>
                  </a:schemeClr>
                </a:solidFill>
              </a:rPr>
              <a:t>© </a:t>
            </a:r>
            <a:r>
              <a:rPr lang="de-AT" sz="700" dirty="0">
                <a:solidFill>
                  <a:schemeClr val="bg2">
                    <a:lumMod val="65000"/>
                  </a:schemeClr>
                </a:solidFill>
              </a:rPr>
              <a:t>KFV/Mayer/MS 365 Copilot/11.03.2026</a:t>
            </a:r>
          </a:p>
          <a:p>
            <a:r>
              <a:rPr lang="de-DE" sz="700" dirty="0">
                <a:solidFill>
                  <a:schemeClr val="bg2">
                    <a:lumMod val="65000"/>
                  </a:schemeClr>
                </a:solidFill>
                <a:highlight>
                  <a:srgbClr val="FFFF00"/>
                </a:highlight>
              </a:rPr>
              <a:t> </a:t>
            </a:r>
          </a:p>
          <a:p>
            <a:endParaRPr lang="de-DE" sz="700" dirty="0">
              <a:solidFill>
                <a:schemeClr val="bg2">
                  <a:lumMod val="75000"/>
                </a:schemeClr>
              </a:solidFill>
            </a:endParaRPr>
          </a:p>
        </p:txBody>
      </p:sp>
    </p:spTree>
    <p:extLst>
      <p:ext uri="{BB962C8B-B14F-4D97-AF65-F5344CB8AC3E}">
        <p14:creationId xmlns:p14="http://schemas.microsoft.com/office/powerpoint/2010/main" val="39936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7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7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7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1" grpId="0" animBg="1"/>
      <p:bldP spid="22" grpId="0" animBg="1"/>
      <p:bldP spid="24" grpId="0" animBg="1"/>
      <p:bldP spid="28" grpId="0" animBg="1"/>
      <p:bldP spid="3" grpId="0" animBg="1"/>
      <p:bldP spid="4" grpId="0" animBg="1"/>
    </p:bldLst>
  </p:timing>
</p:sld>
</file>

<file path=ppt/theme/theme1.xml><?xml version="1.0" encoding="utf-8"?>
<a:theme xmlns:a="http://schemas.openxmlformats.org/drawingml/2006/main" name="Titelfolien,  Kapitel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54EDA44B-8365-4B4B-A445-AF97AE46CBA7}"/>
    </a:ext>
  </a:extLst>
</a:theme>
</file>

<file path=ppt/theme/theme2.xml><?xml version="1.0" encoding="utf-8"?>
<a:theme xmlns:a="http://schemas.openxmlformats.org/drawingml/2006/main" name="Inhalts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CFA3A79C-C178-42A2-9173-963EEEF1BB78}"/>
    </a:ext>
  </a:extLst>
</a:theme>
</file>

<file path=ppt/theme/theme3.xml><?xml version="1.0" encoding="utf-8"?>
<a:theme xmlns:a="http://schemas.openxmlformats.org/drawingml/2006/main" name="Schlussfolie">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379C7EBF-2DBF-4FBF-BFE5-508D5027EEE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Präsentation_Verein_16zu9_final_2022</Template>
  <TotalTime>0</TotalTime>
  <Words>2337</Words>
  <Application>Microsoft Office PowerPoint</Application>
  <PresentationFormat>Breitbild</PresentationFormat>
  <Paragraphs>231</Paragraphs>
  <Slides>11</Slides>
  <Notes>11</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11</vt:i4>
      </vt:variant>
    </vt:vector>
  </HeadingPairs>
  <TitlesOfParts>
    <vt:vector size="18" baseType="lpstr">
      <vt:lpstr>Arial</vt:lpstr>
      <vt:lpstr>Arial Narrow</vt:lpstr>
      <vt:lpstr>Calibri</vt:lpstr>
      <vt:lpstr>Wingdings</vt:lpstr>
      <vt:lpstr>Titelfolien,  Kapitelfolien</vt:lpstr>
      <vt:lpstr>Inhaltsfolien</vt:lpstr>
      <vt:lpstr>Schlussfolie</vt:lpstr>
      <vt:lpstr>PowerPoint-Präsentation</vt:lpstr>
      <vt:lpstr>Welche Regeln gelten für Tretroller und E-Scooter? neu ab 01.05.2026 (36. StVO-Novelle)</vt:lpstr>
      <vt:lpstr>Wo darf man mit einem Tretroller oder E-Scooter fahren? </vt:lpstr>
      <vt:lpstr>PowerPoint-Präsentation</vt:lpstr>
      <vt:lpstr>Was gut ist …</vt:lpstr>
      <vt:lpstr>Was nicht so gut ist …</vt:lpstr>
      <vt:lpstr>Diskussion</vt:lpstr>
      <vt:lpstr>PowerPoint-Präsentation</vt:lpstr>
      <vt:lpstr>PowerPoint-Präsentation</vt:lpstr>
      <vt:lpstr>PowerPoint-Präsentation</vt:lpstr>
      <vt:lpstr>Dipl.-Ing. Sabine Kaulich</vt:lpstr>
    </vt:vector>
  </TitlesOfParts>
  <Company>KFV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Anita Eichhorn</dc:creator>
  <cp:lastModifiedBy>Ernestine Mayer</cp:lastModifiedBy>
  <cp:revision>79</cp:revision>
  <cp:lastPrinted>2025-08-20T09:55:18Z</cp:lastPrinted>
  <dcterms:created xsi:type="dcterms:W3CDTF">2025-07-25T06:02:56Z</dcterms:created>
  <dcterms:modified xsi:type="dcterms:W3CDTF">2026-04-30T12:54:28Z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6fd0394-3963-422a-b973-41162750c47c_Enabled">
    <vt:lpwstr>true</vt:lpwstr>
  </property>
  <property fmtid="{D5CDD505-2E9C-101B-9397-08002B2CF9AE}" pid="3" name="MSIP_Label_e6fd0394-3963-422a-b973-41162750c47c_SetDate">
    <vt:lpwstr>2025-07-25T08:22:25Z</vt:lpwstr>
  </property>
  <property fmtid="{D5CDD505-2E9C-101B-9397-08002B2CF9AE}" pid="4" name="MSIP_Label_e6fd0394-3963-422a-b973-41162750c47c_Method">
    <vt:lpwstr>Standard</vt:lpwstr>
  </property>
  <property fmtid="{D5CDD505-2E9C-101B-9397-08002B2CF9AE}" pid="5" name="MSIP_Label_e6fd0394-3963-422a-b973-41162750c47c_Name">
    <vt:lpwstr>Offen</vt:lpwstr>
  </property>
  <property fmtid="{D5CDD505-2E9C-101B-9397-08002B2CF9AE}" pid="6" name="MSIP_Label_e6fd0394-3963-422a-b973-41162750c47c_SiteId">
    <vt:lpwstr>e3b730ef-8450-4cb7-b5b9-2e6ec5d15731</vt:lpwstr>
  </property>
  <property fmtid="{D5CDD505-2E9C-101B-9397-08002B2CF9AE}" pid="7" name="MSIP_Label_e6fd0394-3963-422a-b973-41162750c47c_ActionId">
    <vt:lpwstr>01a9d1e7-121a-449f-969f-bf72bd03060a</vt:lpwstr>
  </property>
  <property fmtid="{D5CDD505-2E9C-101B-9397-08002B2CF9AE}" pid="8" name="MSIP_Label_e6fd0394-3963-422a-b973-41162750c47c_ContentBits">
    <vt:lpwstr>0</vt:lpwstr>
  </property>
  <property fmtid="{D5CDD505-2E9C-101B-9397-08002B2CF9AE}" pid="9" name="MSIP_Label_e6fd0394-3963-422a-b973-41162750c47c_Tag">
    <vt:lpwstr>10, 3, 0, 1</vt:lpwstr>
  </property>
</Properties>
</file>